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sldIdLst>
    <p:sldId id="256" r:id="rId2"/>
    <p:sldId id="270" r:id="rId3"/>
    <p:sldId id="274" r:id="rId4"/>
    <p:sldId id="348" r:id="rId5"/>
    <p:sldId id="886" r:id="rId6"/>
    <p:sldId id="257" r:id="rId7"/>
    <p:sldId id="259" r:id="rId8"/>
    <p:sldId id="887" r:id="rId9"/>
    <p:sldId id="258" r:id="rId10"/>
    <p:sldId id="889" r:id="rId11"/>
    <p:sldId id="384" r:id="rId12"/>
    <p:sldId id="261" r:id="rId13"/>
    <p:sldId id="264" r:id="rId14"/>
    <p:sldId id="263" r:id="rId15"/>
    <p:sldId id="266" r:id="rId16"/>
    <p:sldId id="267" r:id="rId17"/>
    <p:sldId id="268" r:id="rId18"/>
    <p:sldId id="882" r:id="rId19"/>
    <p:sldId id="88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91"/>
    <p:restoredTop sz="96029"/>
  </p:normalViewPr>
  <p:slideViewPr>
    <p:cSldViewPr snapToGrid="0" snapToObjects="1">
      <p:cViewPr varScale="1">
        <p:scale>
          <a:sx n="128" d="100"/>
          <a:sy n="128" d="100"/>
        </p:scale>
        <p:origin x="1024" y="3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58FD70-EE45-1F4B-AB59-171AE1A602F5}" type="doc">
      <dgm:prSet loTypeId="urn:microsoft.com/office/officeart/2005/8/layout/cycle2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8A96A4-A3A0-D247-AB50-50A38515A3E8}">
      <dgm:prSet phldrT="[Text]"/>
      <dgm:spPr/>
      <dgm:t>
        <a:bodyPr/>
        <a:lstStyle/>
        <a:p>
          <a:r>
            <a:rPr lang="en-US" dirty="0"/>
            <a:t>Grant idea</a:t>
          </a:r>
        </a:p>
      </dgm:t>
    </dgm:pt>
    <dgm:pt modelId="{F48EFDA4-EACE-F844-9DF7-8D42FF46B1D5}" type="parTrans" cxnId="{2C5EEA61-1C5A-7249-BC74-97C95B5DF458}">
      <dgm:prSet/>
      <dgm:spPr/>
      <dgm:t>
        <a:bodyPr/>
        <a:lstStyle/>
        <a:p>
          <a:endParaRPr lang="en-US"/>
        </a:p>
      </dgm:t>
    </dgm:pt>
    <dgm:pt modelId="{BA863D48-9DCB-D747-B59E-FABE4A9FA590}" type="sibTrans" cxnId="{2C5EEA61-1C5A-7249-BC74-97C95B5DF458}">
      <dgm:prSet/>
      <dgm:spPr/>
      <dgm:t>
        <a:bodyPr/>
        <a:lstStyle/>
        <a:p>
          <a:endParaRPr lang="en-US"/>
        </a:p>
      </dgm:t>
    </dgm:pt>
    <dgm:pt modelId="{313D4B0E-BA45-1541-AEEC-3F005C01C90D}">
      <dgm:prSet phldrT="[Text]"/>
      <dgm:spPr/>
      <dgm:t>
        <a:bodyPr/>
        <a:lstStyle/>
        <a:p>
          <a:r>
            <a:rPr lang="en-US" dirty="0"/>
            <a:t>Grant submission</a:t>
          </a:r>
        </a:p>
      </dgm:t>
    </dgm:pt>
    <dgm:pt modelId="{D777692C-94A5-B544-908A-077E91AF2F91}" type="parTrans" cxnId="{530D0FA2-B535-A34F-8316-206FD40FA2D4}">
      <dgm:prSet/>
      <dgm:spPr/>
      <dgm:t>
        <a:bodyPr/>
        <a:lstStyle/>
        <a:p>
          <a:endParaRPr lang="en-US"/>
        </a:p>
      </dgm:t>
    </dgm:pt>
    <dgm:pt modelId="{5DA138ED-C930-434C-A780-AAD49CF0ACCC}" type="sibTrans" cxnId="{530D0FA2-B535-A34F-8316-206FD40FA2D4}">
      <dgm:prSet/>
      <dgm:spPr/>
      <dgm:t>
        <a:bodyPr/>
        <a:lstStyle/>
        <a:p>
          <a:endParaRPr lang="en-US"/>
        </a:p>
      </dgm:t>
    </dgm:pt>
    <dgm:pt modelId="{EAC7837B-22DC-434B-99FE-EAFB6FF7CD6E}">
      <dgm:prSet phldrT="[Text]"/>
      <dgm:spPr/>
      <dgm:t>
        <a:bodyPr/>
        <a:lstStyle/>
        <a:p>
          <a:r>
            <a:rPr lang="en-US" dirty="0"/>
            <a:t>Grant award</a:t>
          </a:r>
        </a:p>
      </dgm:t>
    </dgm:pt>
    <dgm:pt modelId="{3C6827B8-E19E-F847-83BC-77E698DF017C}" type="parTrans" cxnId="{A428279A-67C1-1A4D-8331-BBB3A288F08D}">
      <dgm:prSet/>
      <dgm:spPr/>
      <dgm:t>
        <a:bodyPr/>
        <a:lstStyle/>
        <a:p>
          <a:endParaRPr lang="en-US"/>
        </a:p>
      </dgm:t>
    </dgm:pt>
    <dgm:pt modelId="{A5183325-83C8-D64D-97B5-C03E738DA17C}" type="sibTrans" cxnId="{A428279A-67C1-1A4D-8331-BBB3A288F08D}">
      <dgm:prSet/>
      <dgm:spPr/>
      <dgm:t>
        <a:bodyPr/>
        <a:lstStyle/>
        <a:p>
          <a:endParaRPr lang="en-US"/>
        </a:p>
      </dgm:t>
    </dgm:pt>
    <dgm:pt modelId="{C2C1C13B-47D0-394E-B4EB-5D00F153AA39}">
      <dgm:prSet phldrT="[Text]"/>
      <dgm:spPr/>
      <dgm:t>
        <a:bodyPr/>
        <a:lstStyle/>
        <a:p>
          <a:r>
            <a:rPr lang="en-US" dirty="0"/>
            <a:t>Executing the grant</a:t>
          </a:r>
        </a:p>
      </dgm:t>
    </dgm:pt>
    <dgm:pt modelId="{E4297B09-182E-7044-A387-A2587AAD758C}" type="parTrans" cxnId="{47788227-2D1A-1645-883D-A982C231A69D}">
      <dgm:prSet/>
      <dgm:spPr/>
      <dgm:t>
        <a:bodyPr/>
        <a:lstStyle/>
        <a:p>
          <a:endParaRPr lang="en-US"/>
        </a:p>
      </dgm:t>
    </dgm:pt>
    <dgm:pt modelId="{34ECE3E7-82DB-7249-AE93-A4A77C46C9FF}" type="sibTrans" cxnId="{47788227-2D1A-1645-883D-A982C231A69D}">
      <dgm:prSet/>
      <dgm:spPr/>
      <dgm:t>
        <a:bodyPr/>
        <a:lstStyle/>
        <a:p>
          <a:endParaRPr lang="en-US"/>
        </a:p>
      </dgm:t>
    </dgm:pt>
    <dgm:pt modelId="{1CBEBA99-DF4A-5A45-B28E-E4C13A1DB74A}">
      <dgm:prSet phldrT="[Text]"/>
      <dgm:spPr/>
      <dgm:t>
        <a:bodyPr/>
        <a:lstStyle/>
        <a:p>
          <a:r>
            <a:rPr lang="en-US" dirty="0"/>
            <a:t>New data</a:t>
          </a:r>
        </a:p>
      </dgm:t>
    </dgm:pt>
    <dgm:pt modelId="{F37425F7-8880-9845-B393-4CB3FDCFC486}" type="parTrans" cxnId="{0C43754A-6CA2-0E44-BE79-A2E690B65CC2}">
      <dgm:prSet/>
      <dgm:spPr/>
      <dgm:t>
        <a:bodyPr/>
        <a:lstStyle/>
        <a:p>
          <a:endParaRPr lang="en-US"/>
        </a:p>
      </dgm:t>
    </dgm:pt>
    <dgm:pt modelId="{1A4D6CE4-B79C-6B42-A734-9A25F1257ECE}" type="sibTrans" cxnId="{0C43754A-6CA2-0E44-BE79-A2E690B65CC2}">
      <dgm:prSet/>
      <dgm:spPr/>
      <dgm:t>
        <a:bodyPr/>
        <a:lstStyle/>
        <a:p>
          <a:endParaRPr lang="en-US"/>
        </a:p>
      </dgm:t>
    </dgm:pt>
    <dgm:pt modelId="{B2A66442-95D1-F749-B27F-53DB377FC918}" type="pres">
      <dgm:prSet presAssocID="{6358FD70-EE45-1F4B-AB59-171AE1A602F5}" presName="cycle" presStyleCnt="0">
        <dgm:presLayoutVars>
          <dgm:dir/>
          <dgm:resizeHandles val="exact"/>
        </dgm:presLayoutVars>
      </dgm:prSet>
      <dgm:spPr/>
    </dgm:pt>
    <dgm:pt modelId="{A55F92CE-8C5E-7540-BEF5-747252937398}" type="pres">
      <dgm:prSet presAssocID="{048A96A4-A3A0-D247-AB50-50A38515A3E8}" presName="node" presStyleLbl="node1" presStyleIdx="0" presStyleCnt="5">
        <dgm:presLayoutVars>
          <dgm:bulletEnabled val="1"/>
        </dgm:presLayoutVars>
      </dgm:prSet>
      <dgm:spPr/>
    </dgm:pt>
    <dgm:pt modelId="{05ADE10F-2A76-624E-BDD6-234A9FEBC3BB}" type="pres">
      <dgm:prSet presAssocID="{BA863D48-9DCB-D747-B59E-FABE4A9FA590}" presName="sibTrans" presStyleLbl="sibTrans2D1" presStyleIdx="0" presStyleCnt="5"/>
      <dgm:spPr/>
    </dgm:pt>
    <dgm:pt modelId="{0E0B0AD7-E331-9442-8969-D86CD974A4CC}" type="pres">
      <dgm:prSet presAssocID="{BA863D48-9DCB-D747-B59E-FABE4A9FA590}" presName="connectorText" presStyleLbl="sibTrans2D1" presStyleIdx="0" presStyleCnt="5"/>
      <dgm:spPr/>
    </dgm:pt>
    <dgm:pt modelId="{3BA8FCCF-D5A4-9642-9876-A88E81A35141}" type="pres">
      <dgm:prSet presAssocID="{313D4B0E-BA45-1541-AEEC-3F005C01C90D}" presName="node" presStyleLbl="node1" presStyleIdx="1" presStyleCnt="5">
        <dgm:presLayoutVars>
          <dgm:bulletEnabled val="1"/>
        </dgm:presLayoutVars>
      </dgm:prSet>
      <dgm:spPr/>
    </dgm:pt>
    <dgm:pt modelId="{4899E83D-AF84-5F4D-B19F-E3B72087E1D3}" type="pres">
      <dgm:prSet presAssocID="{5DA138ED-C930-434C-A780-AAD49CF0ACCC}" presName="sibTrans" presStyleLbl="sibTrans2D1" presStyleIdx="1" presStyleCnt="5"/>
      <dgm:spPr/>
    </dgm:pt>
    <dgm:pt modelId="{848F891D-0018-EA4E-B83D-40242B7E8A32}" type="pres">
      <dgm:prSet presAssocID="{5DA138ED-C930-434C-A780-AAD49CF0ACCC}" presName="connectorText" presStyleLbl="sibTrans2D1" presStyleIdx="1" presStyleCnt="5"/>
      <dgm:spPr/>
    </dgm:pt>
    <dgm:pt modelId="{8847ACA1-E9B5-1848-ACD9-74713602A1EB}" type="pres">
      <dgm:prSet presAssocID="{EAC7837B-22DC-434B-99FE-EAFB6FF7CD6E}" presName="node" presStyleLbl="node1" presStyleIdx="2" presStyleCnt="5">
        <dgm:presLayoutVars>
          <dgm:bulletEnabled val="1"/>
        </dgm:presLayoutVars>
      </dgm:prSet>
      <dgm:spPr/>
    </dgm:pt>
    <dgm:pt modelId="{9A03763F-A1F5-6647-8672-2B3A51655C3A}" type="pres">
      <dgm:prSet presAssocID="{A5183325-83C8-D64D-97B5-C03E738DA17C}" presName="sibTrans" presStyleLbl="sibTrans2D1" presStyleIdx="2" presStyleCnt="5"/>
      <dgm:spPr/>
    </dgm:pt>
    <dgm:pt modelId="{70D94419-C142-C040-9F18-5267FCD74AE0}" type="pres">
      <dgm:prSet presAssocID="{A5183325-83C8-D64D-97B5-C03E738DA17C}" presName="connectorText" presStyleLbl="sibTrans2D1" presStyleIdx="2" presStyleCnt="5"/>
      <dgm:spPr/>
    </dgm:pt>
    <dgm:pt modelId="{BE4D0BE2-C36D-864E-87BA-2A2AAD03C5F0}" type="pres">
      <dgm:prSet presAssocID="{C2C1C13B-47D0-394E-B4EB-5D00F153AA39}" presName="node" presStyleLbl="node1" presStyleIdx="3" presStyleCnt="5">
        <dgm:presLayoutVars>
          <dgm:bulletEnabled val="1"/>
        </dgm:presLayoutVars>
      </dgm:prSet>
      <dgm:spPr/>
    </dgm:pt>
    <dgm:pt modelId="{972CA255-95CD-C54D-A01E-8771831116BB}" type="pres">
      <dgm:prSet presAssocID="{34ECE3E7-82DB-7249-AE93-A4A77C46C9FF}" presName="sibTrans" presStyleLbl="sibTrans2D1" presStyleIdx="3" presStyleCnt="5"/>
      <dgm:spPr/>
    </dgm:pt>
    <dgm:pt modelId="{5146B306-6039-BE43-9B9D-B4218A5EAF77}" type="pres">
      <dgm:prSet presAssocID="{34ECE3E7-82DB-7249-AE93-A4A77C46C9FF}" presName="connectorText" presStyleLbl="sibTrans2D1" presStyleIdx="3" presStyleCnt="5"/>
      <dgm:spPr/>
    </dgm:pt>
    <dgm:pt modelId="{6D37EEF3-F6A2-9649-978E-63CC79945BFA}" type="pres">
      <dgm:prSet presAssocID="{1CBEBA99-DF4A-5A45-B28E-E4C13A1DB74A}" presName="node" presStyleLbl="node1" presStyleIdx="4" presStyleCnt="5" custRadScaleRad="100375" custRadScaleInc="-1159">
        <dgm:presLayoutVars>
          <dgm:bulletEnabled val="1"/>
        </dgm:presLayoutVars>
      </dgm:prSet>
      <dgm:spPr/>
    </dgm:pt>
    <dgm:pt modelId="{34D0ACDE-2CAC-4B4C-8604-07A45A53F513}" type="pres">
      <dgm:prSet presAssocID="{1A4D6CE4-B79C-6B42-A734-9A25F1257ECE}" presName="sibTrans" presStyleLbl="sibTrans2D1" presStyleIdx="4" presStyleCnt="5"/>
      <dgm:spPr/>
    </dgm:pt>
    <dgm:pt modelId="{496403C9-9992-654F-B09B-5682BD6A0365}" type="pres">
      <dgm:prSet presAssocID="{1A4D6CE4-B79C-6B42-A734-9A25F1257ECE}" presName="connectorText" presStyleLbl="sibTrans2D1" presStyleIdx="4" presStyleCnt="5"/>
      <dgm:spPr/>
    </dgm:pt>
  </dgm:ptLst>
  <dgm:cxnLst>
    <dgm:cxn modelId="{5BEB5E22-9AC4-114E-A78C-E222E6CA2B0E}" type="presOf" srcId="{5DA138ED-C930-434C-A780-AAD49CF0ACCC}" destId="{848F891D-0018-EA4E-B83D-40242B7E8A32}" srcOrd="1" destOrd="0" presId="urn:microsoft.com/office/officeart/2005/8/layout/cycle2"/>
    <dgm:cxn modelId="{E0F58022-7FD4-1940-952E-C5BF118A5DA6}" type="presOf" srcId="{34ECE3E7-82DB-7249-AE93-A4A77C46C9FF}" destId="{972CA255-95CD-C54D-A01E-8771831116BB}" srcOrd="0" destOrd="0" presId="urn:microsoft.com/office/officeart/2005/8/layout/cycle2"/>
    <dgm:cxn modelId="{47788227-2D1A-1645-883D-A982C231A69D}" srcId="{6358FD70-EE45-1F4B-AB59-171AE1A602F5}" destId="{C2C1C13B-47D0-394E-B4EB-5D00F153AA39}" srcOrd="3" destOrd="0" parTransId="{E4297B09-182E-7044-A387-A2587AAD758C}" sibTransId="{34ECE3E7-82DB-7249-AE93-A4A77C46C9FF}"/>
    <dgm:cxn modelId="{E381E328-1753-3B45-A84E-244C6B868EC6}" type="presOf" srcId="{34ECE3E7-82DB-7249-AE93-A4A77C46C9FF}" destId="{5146B306-6039-BE43-9B9D-B4218A5EAF77}" srcOrd="1" destOrd="0" presId="urn:microsoft.com/office/officeart/2005/8/layout/cycle2"/>
    <dgm:cxn modelId="{AF2DEB35-A881-AD4A-BA71-16D61975AAC2}" type="presOf" srcId="{A5183325-83C8-D64D-97B5-C03E738DA17C}" destId="{70D94419-C142-C040-9F18-5267FCD74AE0}" srcOrd="1" destOrd="0" presId="urn:microsoft.com/office/officeart/2005/8/layout/cycle2"/>
    <dgm:cxn modelId="{B3DEA53F-CC0F-D943-BCAB-C3A31D3D03AF}" type="presOf" srcId="{C2C1C13B-47D0-394E-B4EB-5D00F153AA39}" destId="{BE4D0BE2-C36D-864E-87BA-2A2AAD03C5F0}" srcOrd="0" destOrd="0" presId="urn:microsoft.com/office/officeart/2005/8/layout/cycle2"/>
    <dgm:cxn modelId="{0C43754A-6CA2-0E44-BE79-A2E690B65CC2}" srcId="{6358FD70-EE45-1F4B-AB59-171AE1A602F5}" destId="{1CBEBA99-DF4A-5A45-B28E-E4C13A1DB74A}" srcOrd="4" destOrd="0" parTransId="{F37425F7-8880-9845-B393-4CB3FDCFC486}" sibTransId="{1A4D6CE4-B79C-6B42-A734-9A25F1257ECE}"/>
    <dgm:cxn modelId="{69E52C4F-F20E-9C4B-8A49-2853D8C7C394}" type="presOf" srcId="{1CBEBA99-DF4A-5A45-B28E-E4C13A1DB74A}" destId="{6D37EEF3-F6A2-9649-978E-63CC79945BFA}" srcOrd="0" destOrd="0" presId="urn:microsoft.com/office/officeart/2005/8/layout/cycle2"/>
    <dgm:cxn modelId="{2CFE1A53-0413-8C46-ACBA-3C85928F8C45}" type="presOf" srcId="{6358FD70-EE45-1F4B-AB59-171AE1A602F5}" destId="{B2A66442-95D1-F749-B27F-53DB377FC918}" srcOrd="0" destOrd="0" presId="urn:microsoft.com/office/officeart/2005/8/layout/cycle2"/>
    <dgm:cxn modelId="{5569AE53-5541-8648-B3C8-53E09DF1C2B2}" type="presOf" srcId="{1A4D6CE4-B79C-6B42-A734-9A25F1257ECE}" destId="{34D0ACDE-2CAC-4B4C-8604-07A45A53F513}" srcOrd="0" destOrd="0" presId="urn:microsoft.com/office/officeart/2005/8/layout/cycle2"/>
    <dgm:cxn modelId="{3F06905A-F614-BE43-B089-AF8C69F773EE}" type="presOf" srcId="{A5183325-83C8-D64D-97B5-C03E738DA17C}" destId="{9A03763F-A1F5-6647-8672-2B3A51655C3A}" srcOrd="0" destOrd="0" presId="urn:microsoft.com/office/officeart/2005/8/layout/cycle2"/>
    <dgm:cxn modelId="{2C5EEA61-1C5A-7249-BC74-97C95B5DF458}" srcId="{6358FD70-EE45-1F4B-AB59-171AE1A602F5}" destId="{048A96A4-A3A0-D247-AB50-50A38515A3E8}" srcOrd="0" destOrd="0" parTransId="{F48EFDA4-EACE-F844-9DF7-8D42FF46B1D5}" sibTransId="{BA863D48-9DCB-D747-B59E-FABE4A9FA590}"/>
    <dgm:cxn modelId="{6CC34B8E-A3C2-0A45-81C7-76C07547A182}" type="presOf" srcId="{BA863D48-9DCB-D747-B59E-FABE4A9FA590}" destId="{0E0B0AD7-E331-9442-8969-D86CD974A4CC}" srcOrd="1" destOrd="0" presId="urn:microsoft.com/office/officeart/2005/8/layout/cycle2"/>
    <dgm:cxn modelId="{A428279A-67C1-1A4D-8331-BBB3A288F08D}" srcId="{6358FD70-EE45-1F4B-AB59-171AE1A602F5}" destId="{EAC7837B-22DC-434B-99FE-EAFB6FF7CD6E}" srcOrd="2" destOrd="0" parTransId="{3C6827B8-E19E-F847-83BC-77E698DF017C}" sibTransId="{A5183325-83C8-D64D-97B5-C03E738DA17C}"/>
    <dgm:cxn modelId="{263D3F9E-36AF-0541-B133-7437A26FBEA5}" type="presOf" srcId="{EAC7837B-22DC-434B-99FE-EAFB6FF7CD6E}" destId="{8847ACA1-E9B5-1848-ACD9-74713602A1EB}" srcOrd="0" destOrd="0" presId="urn:microsoft.com/office/officeart/2005/8/layout/cycle2"/>
    <dgm:cxn modelId="{530D0FA2-B535-A34F-8316-206FD40FA2D4}" srcId="{6358FD70-EE45-1F4B-AB59-171AE1A602F5}" destId="{313D4B0E-BA45-1541-AEEC-3F005C01C90D}" srcOrd="1" destOrd="0" parTransId="{D777692C-94A5-B544-908A-077E91AF2F91}" sibTransId="{5DA138ED-C930-434C-A780-AAD49CF0ACCC}"/>
    <dgm:cxn modelId="{643BE0A2-AFBF-114F-94E4-B77AF687A972}" type="presOf" srcId="{BA863D48-9DCB-D747-B59E-FABE4A9FA590}" destId="{05ADE10F-2A76-624E-BDD6-234A9FEBC3BB}" srcOrd="0" destOrd="0" presId="urn:microsoft.com/office/officeart/2005/8/layout/cycle2"/>
    <dgm:cxn modelId="{B741FAA4-A3F4-2E41-838A-C16CDC801511}" type="presOf" srcId="{1A4D6CE4-B79C-6B42-A734-9A25F1257ECE}" destId="{496403C9-9992-654F-B09B-5682BD6A0365}" srcOrd="1" destOrd="0" presId="urn:microsoft.com/office/officeart/2005/8/layout/cycle2"/>
    <dgm:cxn modelId="{F82F1DB1-5CB4-F643-9D6B-8244B9CDC121}" type="presOf" srcId="{048A96A4-A3A0-D247-AB50-50A38515A3E8}" destId="{A55F92CE-8C5E-7540-BEF5-747252937398}" srcOrd="0" destOrd="0" presId="urn:microsoft.com/office/officeart/2005/8/layout/cycle2"/>
    <dgm:cxn modelId="{E4C8C1E1-93DD-BA4F-8A44-A0D4CEF96237}" type="presOf" srcId="{313D4B0E-BA45-1541-AEEC-3F005C01C90D}" destId="{3BA8FCCF-D5A4-9642-9876-A88E81A35141}" srcOrd="0" destOrd="0" presId="urn:microsoft.com/office/officeart/2005/8/layout/cycle2"/>
    <dgm:cxn modelId="{3AB3EFF9-97B2-6546-A281-84D006AB06EE}" type="presOf" srcId="{5DA138ED-C930-434C-A780-AAD49CF0ACCC}" destId="{4899E83D-AF84-5F4D-B19F-E3B72087E1D3}" srcOrd="0" destOrd="0" presId="urn:microsoft.com/office/officeart/2005/8/layout/cycle2"/>
    <dgm:cxn modelId="{FA5FDD8A-82FC-134E-A4A4-2D354EDD64F1}" type="presParOf" srcId="{B2A66442-95D1-F749-B27F-53DB377FC918}" destId="{A55F92CE-8C5E-7540-BEF5-747252937398}" srcOrd="0" destOrd="0" presId="urn:microsoft.com/office/officeart/2005/8/layout/cycle2"/>
    <dgm:cxn modelId="{A1C7BA14-13DA-4740-AADA-200E3F584E3B}" type="presParOf" srcId="{B2A66442-95D1-F749-B27F-53DB377FC918}" destId="{05ADE10F-2A76-624E-BDD6-234A9FEBC3BB}" srcOrd="1" destOrd="0" presId="urn:microsoft.com/office/officeart/2005/8/layout/cycle2"/>
    <dgm:cxn modelId="{637A05FB-D1B5-DB4C-BD65-D5C1E56F4B78}" type="presParOf" srcId="{05ADE10F-2A76-624E-BDD6-234A9FEBC3BB}" destId="{0E0B0AD7-E331-9442-8969-D86CD974A4CC}" srcOrd="0" destOrd="0" presId="urn:microsoft.com/office/officeart/2005/8/layout/cycle2"/>
    <dgm:cxn modelId="{10F40FDC-44C5-E149-BCD4-91F9B195B1D6}" type="presParOf" srcId="{B2A66442-95D1-F749-B27F-53DB377FC918}" destId="{3BA8FCCF-D5A4-9642-9876-A88E81A35141}" srcOrd="2" destOrd="0" presId="urn:microsoft.com/office/officeart/2005/8/layout/cycle2"/>
    <dgm:cxn modelId="{B370A9C3-9C62-2244-A0A7-B581832D2EA1}" type="presParOf" srcId="{B2A66442-95D1-F749-B27F-53DB377FC918}" destId="{4899E83D-AF84-5F4D-B19F-E3B72087E1D3}" srcOrd="3" destOrd="0" presId="urn:microsoft.com/office/officeart/2005/8/layout/cycle2"/>
    <dgm:cxn modelId="{654960D6-490E-C147-ADD9-04C0FB5A3F68}" type="presParOf" srcId="{4899E83D-AF84-5F4D-B19F-E3B72087E1D3}" destId="{848F891D-0018-EA4E-B83D-40242B7E8A32}" srcOrd="0" destOrd="0" presId="urn:microsoft.com/office/officeart/2005/8/layout/cycle2"/>
    <dgm:cxn modelId="{DC3A001A-0690-1D45-9D4D-3978E1BB79CF}" type="presParOf" srcId="{B2A66442-95D1-F749-B27F-53DB377FC918}" destId="{8847ACA1-E9B5-1848-ACD9-74713602A1EB}" srcOrd="4" destOrd="0" presId="urn:microsoft.com/office/officeart/2005/8/layout/cycle2"/>
    <dgm:cxn modelId="{5894A4B9-1F7E-EF49-A9AF-E984A6E05378}" type="presParOf" srcId="{B2A66442-95D1-F749-B27F-53DB377FC918}" destId="{9A03763F-A1F5-6647-8672-2B3A51655C3A}" srcOrd="5" destOrd="0" presId="urn:microsoft.com/office/officeart/2005/8/layout/cycle2"/>
    <dgm:cxn modelId="{DAC69E7D-C471-E44C-8B22-EBADDFD605D2}" type="presParOf" srcId="{9A03763F-A1F5-6647-8672-2B3A51655C3A}" destId="{70D94419-C142-C040-9F18-5267FCD74AE0}" srcOrd="0" destOrd="0" presId="urn:microsoft.com/office/officeart/2005/8/layout/cycle2"/>
    <dgm:cxn modelId="{6BA13C49-5910-B14F-A105-C152E2448161}" type="presParOf" srcId="{B2A66442-95D1-F749-B27F-53DB377FC918}" destId="{BE4D0BE2-C36D-864E-87BA-2A2AAD03C5F0}" srcOrd="6" destOrd="0" presId="urn:microsoft.com/office/officeart/2005/8/layout/cycle2"/>
    <dgm:cxn modelId="{6C576E84-388D-7945-94E3-9B8A336FA655}" type="presParOf" srcId="{B2A66442-95D1-F749-B27F-53DB377FC918}" destId="{972CA255-95CD-C54D-A01E-8771831116BB}" srcOrd="7" destOrd="0" presId="urn:microsoft.com/office/officeart/2005/8/layout/cycle2"/>
    <dgm:cxn modelId="{1E321C0F-18CB-BB41-A432-99B33E32C030}" type="presParOf" srcId="{972CA255-95CD-C54D-A01E-8771831116BB}" destId="{5146B306-6039-BE43-9B9D-B4218A5EAF77}" srcOrd="0" destOrd="0" presId="urn:microsoft.com/office/officeart/2005/8/layout/cycle2"/>
    <dgm:cxn modelId="{7E6F52F6-10F8-FD4D-9BE8-F067B680FA43}" type="presParOf" srcId="{B2A66442-95D1-F749-B27F-53DB377FC918}" destId="{6D37EEF3-F6A2-9649-978E-63CC79945BFA}" srcOrd="8" destOrd="0" presId="urn:microsoft.com/office/officeart/2005/8/layout/cycle2"/>
    <dgm:cxn modelId="{88EADCE0-C348-8E4C-A3E9-949A7801259F}" type="presParOf" srcId="{B2A66442-95D1-F749-B27F-53DB377FC918}" destId="{34D0ACDE-2CAC-4B4C-8604-07A45A53F513}" srcOrd="9" destOrd="0" presId="urn:microsoft.com/office/officeart/2005/8/layout/cycle2"/>
    <dgm:cxn modelId="{8F89A0E9-D852-7B4F-B7E9-3591F1090188}" type="presParOf" srcId="{34D0ACDE-2CAC-4B4C-8604-07A45A53F513}" destId="{496403C9-9992-654F-B09B-5682BD6A036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5F92CE-8C5E-7540-BEF5-747252937398}">
      <dsp:nvSpPr>
        <dsp:cNvPr id="0" name=""/>
        <dsp:cNvSpPr/>
      </dsp:nvSpPr>
      <dsp:spPr>
        <a:xfrm>
          <a:off x="3153316" y="1045"/>
          <a:ext cx="1469396" cy="146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Grant idea</a:t>
          </a:r>
        </a:p>
      </dsp:txBody>
      <dsp:txXfrm>
        <a:off x="3368504" y="216233"/>
        <a:ext cx="1039020" cy="1039020"/>
      </dsp:txXfrm>
    </dsp:sp>
    <dsp:sp modelId="{05ADE10F-2A76-624E-BDD6-234A9FEBC3BB}">
      <dsp:nvSpPr>
        <dsp:cNvPr id="0" name=""/>
        <dsp:cNvSpPr/>
      </dsp:nvSpPr>
      <dsp:spPr>
        <a:xfrm rot="2160000">
          <a:off x="4576099" y="1129343"/>
          <a:ext cx="389894" cy="495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4587268" y="1194151"/>
        <a:ext cx="272926" cy="297553"/>
      </dsp:txXfrm>
    </dsp:sp>
    <dsp:sp modelId="{3BA8FCCF-D5A4-9642-9876-A88E81A35141}">
      <dsp:nvSpPr>
        <dsp:cNvPr id="0" name=""/>
        <dsp:cNvSpPr/>
      </dsp:nvSpPr>
      <dsp:spPr>
        <a:xfrm>
          <a:off x="4937236" y="1297139"/>
          <a:ext cx="1469396" cy="146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Grant submission</a:t>
          </a:r>
        </a:p>
      </dsp:txBody>
      <dsp:txXfrm>
        <a:off x="5152424" y="1512327"/>
        <a:ext cx="1039020" cy="1039020"/>
      </dsp:txXfrm>
    </dsp:sp>
    <dsp:sp modelId="{4899E83D-AF84-5F4D-B19F-E3B72087E1D3}">
      <dsp:nvSpPr>
        <dsp:cNvPr id="0" name=""/>
        <dsp:cNvSpPr/>
      </dsp:nvSpPr>
      <dsp:spPr>
        <a:xfrm rot="6480000">
          <a:off x="5139698" y="2821943"/>
          <a:ext cx="389894" cy="495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5216255" y="2865505"/>
        <a:ext cx="272926" cy="297553"/>
      </dsp:txXfrm>
    </dsp:sp>
    <dsp:sp modelId="{8847ACA1-E9B5-1848-ACD9-74713602A1EB}">
      <dsp:nvSpPr>
        <dsp:cNvPr id="0" name=""/>
        <dsp:cNvSpPr/>
      </dsp:nvSpPr>
      <dsp:spPr>
        <a:xfrm>
          <a:off x="4255839" y="3394262"/>
          <a:ext cx="1469396" cy="146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Grant award</a:t>
          </a:r>
        </a:p>
      </dsp:txBody>
      <dsp:txXfrm>
        <a:off x="4471027" y="3609450"/>
        <a:ext cx="1039020" cy="1039020"/>
      </dsp:txXfrm>
    </dsp:sp>
    <dsp:sp modelId="{9A03763F-A1F5-6647-8672-2B3A51655C3A}">
      <dsp:nvSpPr>
        <dsp:cNvPr id="0" name=""/>
        <dsp:cNvSpPr/>
      </dsp:nvSpPr>
      <dsp:spPr>
        <a:xfrm rot="10800000">
          <a:off x="3704101" y="3880999"/>
          <a:ext cx="389894" cy="495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3821069" y="3980183"/>
        <a:ext cx="272926" cy="297553"/>
      </dsp:txXfrm>
    </dsp:sp>
    <dsp:sp modelId="{BE4D0BE2-C36D-864E-87BA-2A2AAD03C5F0}">
      <dsp:nvSpPr>
        <dsp:cNvPr id="0" name=""/>
        <dsp:cNvSpPr/>
      </dsp:nvSpPr>
      <dsp:spPr>
        <a:xfrm>
          <a:off x="2050793" y="3394262"/>
          <a:ext cx="1469396" cy="146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Executing the grant</a:t>
          </a:r>
        </a:p>
      </dsp:txBody>
      <dsp:txXfrm>
        <a:off x="2265981" y="3609450"/>
        <a:ext cx="1039020" cy="1039020"/>
      </dsp:txXfrm>
    </dsp:sp>
    <dsp:sp modelId="{972CA255-95CD-C54D-A01E-8771831116BB}">
      <dsp:nvSpPr>
        <dsp:cNvPr id="0" name=""/>
        <dsp:cNvSpPr/>
      </dsp:nvSpPr>
      <dsp:spPr>
        <a:xfrm rot="15098559">
          <a:off x="2249689" y="2848253"/>
          <a:ext cx="386214" cy="495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 rot="10800000">
        <a:off x="2325866" y="3002421"/>
        <a:ext cx="270350" cy="297553"/>
      </dsp:txXfrm>
    </dsp:sp>
    <dsp:sp modelId="{6D37EEF3-F6A2-9649-978E-63CC79945BFA}">
      <dsp:nvSpPr>
        <dsp:cNvPr id="0" name=""/>
        <dsp:cNvSpPr/>
      </dsp:nvSpPr>
      <dsp:spPr>
        <a:xfrm>
          <a:off x="1358517" y="1308020"/>
          <a:ext cx="1469396" cy="14693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New data</a:t>
          </a:r>
        </a:p>
      </dsp:txBody>
      <dsp:txXfrm>
        <a:off x="1573705" y="1523208"/>
        <a:ext cx="1039020" cy="1039020"/>
      </dsp:txXfrm>
    </dsp:sp>
    <dsp:sp modelId="{34D0ACDE-2CAC-4B4C-8604-07A45A53F513}">
      <dsp:nvSpPr>
        <dsp:cNvPr id="0" name=""/>
        <dsp:cNvSpPr/>
      </dsp:nvSpPr>
      <dsp:spPr>
        <a:xfrm rot="19436271">
          <a:off x="2782535" y="1147900"/>
          <a:ext cx="397949" cy="4959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/>
        </a:p>
      </dsp:txBody>
      <dsp:txXfrm>
        <a:off x="2793973" y="1282223"/>
        <a:ext cx="278564" cy="29755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527583-F250-D344-95D8-1B761BEBE852}" type="datetimeFigureOut">
              <a:rPr lang="en-US" smtClean="0"/>
              <a:t>8/9/21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BA5C4-8D3F-1641-8FE5-D1D7446278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30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1DF91-79C3-9147-B1EC-C54A993C09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B65A0E-F0FA-FE47-A072-E2D8711344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4EF8D-292D-AC4F-B88D-A3377EE800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9032E-E22D-FF48-A192-88FB9B0F9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03C73E-2AAC-1849-A408-8415C9F71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39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5740BF-C13A-374A-B53C-6D31A8B922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56795CB-9D86-044A-B4A8-C8BEAA51F8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F77EB8-19CD-A946-A0B0-DD08BE16C6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E9000-8365-4C49-A02B-00653EC24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FD1BE7-837E-3B43-8AD6-BD865B9D9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803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EE8557-2865-6D4A-A70B-BA4FF7C3388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4B54B2-EF2E-4D49-9A43-DC27ACAC80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8B2F89-E5FF-004F-95BA-A57F3D69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1DE71-940C-4444-814E-BAC4EE46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55B31C-546B-3D49-A943-17FD36C02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88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C5B078-E8B3-0640-B01F-18C3D57192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991587-175E-E547-8F59-14AAABC20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60682-4C90-F341-8B90-1CAEED8CF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7BBFFB-FDD5-9C4D-8789-FF1D65205F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9B3F06-9792-4C4F-A387-C91EE8A86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77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D9DBB6-148B-CD41-B2BE-112304A6F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F4648C-1237-204A-B9B3-7A7E297065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208F3-4943-CD40-8F4E-20A55988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1D1ECE-F25B-A84D-BBF9-DB086F7FA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AD7155-21B1-AB48-A64E-9C0695A78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9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1CC9B7-FABB-C54F-AFBB-60F96E260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E7CCE-770D-3F4C-B94A-2C01129805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61FA10-C199-0846-86EC-6750E4839D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0A866-003B-E94E-8A33-BAE5117F0C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E4D370-99C8-9649-AD51-C46EFFD92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095C60-679A-0E4A-8C7E-8FC27D161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9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2301-39E5-464A-8EFD-62886663F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9C18C6-7096-5E43-8662-571808ADC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1C202E-BC0D-E048-B286-A2322A6574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ED956F-6B4F-0E44-BE05-F7A9ADB136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44E647-EE64-2B4F-8D18-7A2B79A0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0ACA1D-BFA2-5047-89CE-1817C898A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40F344-56CB-B848-83C9-B809349FE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8C27DD-8563-FE4A-9512-85F3C80E6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1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4241-80D5-4242-8EBC-C9C95677C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4AD763-2655-B64A-B6FD-2A041EBC9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9DD5897-23AF-DB4D-AA83-7AE2D9E9B9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DE12E5-9593-5C4F-AC71-42B6FBAF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7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C2943F-3C2B-E44B-965F-E04D44B4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65DBFA-0FAB-584A-A742-AAA9E91FD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A447AA-42CF-AF49-9B9F-C587392FB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71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2DD74-C1F0-EA43-B68D-FB2513F7C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1F5A2A-E565-E84F-AC53-719E17B74D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AC9BF-E8BD-234A-A1EE-8DB26FB09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17223-DA08-8F43-A3AB-B7159FFCD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639D3-9459-6546-984D-F451293D0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8D175B-18B7-7D47-8CA8-309D768F9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50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52065-3531-C540-A5E3-5831FF48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8316A5-D3DC-674E-AA75-68002DF9418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DB6CE-7A06-C94B-9A96-E9EDF2F048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5E7BC-8C11-6946-8473-FE38AA84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F1757-E2EE-0247-8EB1-AC95812608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DD527-D055-B84C-B94F-0ED268A0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59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29782E-DF41-9044-8DAE-AC22ADF1D1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4962E-4C07-6447-A04A-566D5E285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7C5E7A-B30C-2744-9339-E0056A042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1D917-2340-2C47-860D-0894AE9D41AD}" type="datetimeFigureOut">
              <a:rPr lang="en-US" smtClean="0"/>
              <a:t>8/9/21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863A62-3A7A-7F44-A4F5-CCD6533143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B4162-4811-5C46-B37F-8B9EFA11B4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CB00-4E6D-FC44-95BE-F161C2CC30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87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hsd.luc.edu/research_services/" TargetMode="External"/><Relationship Id="rId2" Type="http://schemas.openxmlformats.org/officeDocument/2006/relationships/hyperlink" Target="https://www.luc.edu/ors/aboutu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RS@luc.edu" TargetMode="External"/><Relationship Id="rId5" Type="http://schemas.openxmlformats.org/officeDocument/2006/relationships/hyperlink" Target="mailto:CONTRACTSHSD@LUC.EDU" TargetMode="External"/><Relationship Id="rId4" Type="http://schemas.openxmlformats.org/officeDocument/2006/relationships/hyperlink" Target="mailto:RESEARCHHSD@LUC.EDU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rbeyler@luc.edu" TargetMode="Externa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bynum1@luc.edu" TargetMode="External"/><Relationship Id="rId2" Type="http://schemas.openxmlformats.org/officeDocument/2006/relationships/hyperlink" Target="mailto:jrios1@luc.edu" TargetMode="Externa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bynum1@luc.ed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rios1@luc.edu" TargetMode="External"/><Relationship Id="rId2" Type="http://schemas.openxmlformats.org/officeDocument/2006/relationships/hyperlink" Target="https://pivot.proquest.com/dashboard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bynum1@luc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9BCD1-F3E6-ED49-930A-9657438666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7293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Supporting Faculty Research</a:t>
            </a:r>
            <a:br>
              <a:rPr lang="en-US" b="1" dirty="0"/>
            </a:br>
            <a:br>
              <a:rPr lang="en-US" b="1" dirty="0"/>
            </a:br>
            <a:r>
              <a:rPr lang="en-US" b="1" dirty="0"/>
              <a:t>An overview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FE986-7A58-024C-8977-98C03DA233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866675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Meharvan</a:t>
            </a:r>
            <a:r>
              <a:rPr lang="en-US" dirty="0"/>
              <a:t> Singh, PhD</a:t>
            </a:r>
          </a:p>
          <a:p>
            <a:r>
              <a:rPr lang="en-US" dirty="0"/>
              <a:t>Vice Provost for Research, Loyola University Chicago</a:t>
            </a:r>
          </a:p>
          <a:p>
            <a:r>
              <a:rPr lang="en-US" dirty="0"/>
              <a:t>Vice Dean of Research, Stritch School of Medicine</a:t>
            </a:r>
          </a:p>
          <a:p>
            <a:r>
              <a:rPr lang="en-US" dirty="0"/>
              <a:t>Professor, Department of Cell and Molecular Physiology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ECD570-9B93-8A4F-8A46-424CA342C14B}"/>
              </a:ext>
            </a:extLst>
          </p:cNvPr>
          <p:cNvSpPr txBox="1"/>
          <p:nvPr/>
        </p:nvSpPr>
        <p:spPr>
          <a:xfrm>
            <a:off x="130628" y="138441"/>
            <a:ext cx="3909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New Faculty Orientation – August, 2021</a:t>
            </a:r>
          </a:p>
        </p:txBody>
      </p:sp>
    </p:spTree>
    <p:extLst>
      <p:ext uri="{BB962C8B-B14F-4D97-AF65-F5344CB8AC3E}">
        <p14:creationId xmlns:p14="http://schemas.microsoft.com/office/powerpoint/2010/main" val="2489273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A921B7-B971-E94F-ABDF-85F678B49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Capitalize on BOTH internal and external sources of funding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2A234B5-601E-B143-9F90-4C8042C02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Internal:</a:t>
            </a:r>
          </a:p>
          <a:p>
            <a:pPr lvl="1"/>
            <a:r>
              <a:rPr lang="en-US" dirty="0"/>
              <a:t>Pilot/Seed grants</a:t>
            </a:r>
          </a:p>
          <a:p>
            <a:pPr lvl="1"/>
            <a:r>
              <a:rPr lang="en-US" dirty="0"/>
              <a:t>Should serve to build a sustainable program of scholarly activity</a:t>
            </a:r>
          </a:p>
          <a:p>
            <a:pPr lvl="2"/>
            <a:r>
              <a:rPr lang="en-US" dirty="0"/>
              <a:t>Not the “one-and-done” kind of scholarly projects</a:t>
            </a:r>
          </a:p>
          <a:p>
            <a:r>
              <a:rPr lang="en-US" dirty="0"/>
              <a:t>External:</a:t>
            </a:r>
          </a:p>
          <a:p>
            <a:pPr lvl="1"/>
            <a:r>
              <a:rPr lang="en-US" dirty="0"/>
              <a:t>Various sources</a:t>
            </a:r>
          </a:p>
          <a:p>
            <a:pPr lvl="2"/>
            <a:r>
              <a:rPr lang="en-US" dirty="0"/>
              <a:t>Federal – NIH, NSF, NEA</a:t>
            </a:r>
          </a:p>
          <a:p>
            <a:pPr lvl="2"/>
            <a:r>
              <a:rPr lang="en-US" dirty="0"/>
              <a:t>State – Illinois State Board of Education</a:t>
            </a:r>
          </a:p>
          <a:p>
            <a:pPr lvl="2"/>
            <a:r>
              <a:rPr lang="en-US" dirty="0"/>
              <a:t>Local – county/municipality funding mechanism</a:t>
            </a:r>
          </a:p>
          <a:p>
            <a:pPr lvl="2"/>
            <a:r>
              <a:rPr lang="en-US" dirty="0"/>
              <a:t>Private foundation – The Bill and Melinda Gates Foundation</a:t>
            </a:r>
          </a:p>
          <a:p>
            <a:pPr lvl="2"/>
            <a:r>
              <a:rPr lang="en-US" dirty="0"/>
              <a:t>Private not-for-profit – The American Heart Association</a:t>
            </a:r>
          </a:p>
        </p:txBody>
      </p:sp>
    </p:spTree>
    <p:extLst>
      <p:ext uri="{BB962C8B-B14F-4D97-AF65-F5344CB8AC3E}">
        <p14:creationId xmlns:p14="http://schemas.microsoft.com/office/powerpoint/2010/main" val="33029032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0EBB45A-92DC-6F46-98E3-E60818846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6034"/>
            <a:ext cx="10515600" cy="1325563"/>
          </a:xfrm>
        </p:spPr>
        <p:txBody>
          <a:bodyPr/>
          <a:lstStyle/>
          <a:p>
            <a:r>
              <a:rPr lang="en-US" b="1" dirty="0"/>
              <a:t>Examples of investments planned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1E7FB6-764B-B344-A29D-0F795DF890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1620"/>
            <a:ext cx="10515600" cy="5326380"/>
          </a:xfrm>
        </p:spPr>
        <p:txBody>
          <a:bodyPr>
            <a:normAutofit/>
          </a:bodyPr>
          <a:lstStyle/>
          <a:p>
            <a:r>
              <a:rPr lang="en-US" dirty="0"/>
              <a:t>Pilot seed grants</a:t>
            </a:r>
          </a:p>
          <a:p>
            <a:pPr lvl="1"/>
            <a:r>
              <a:rPr lang="en-US" dirty="0"/>
              <a:t>Tentative “groupings”</a:t>
            </a:r>
          </a:p>
          <a:p>
            <a:pPr lvl="2"/>
            <a:r>
              <a:rPr lang="en-US" dirty="0"/>
              <a:t>General pilot/seed grant funds – double the investment at Lakeside (to $350K) – </a:t>
            </a:r>
            <a:r>
              <a:rPr lang="en-US" dirty="0">
                <a:solidFill>
                  <a:srgbClr val="00B050"/>
                </a:solidFill>
              </a:rPr>
              <a:t>(EXPANSION)</a:t>
            </a:r>
          </a:p>
          <a:p>
            <a:pPr lvl="2"/>
            <a:r>
              <a:rPr lang="en-US" dirty="0"/>
              <a:t>Summer salary support for faculty pursuing research projects - $150K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2"/>
            <a:r>
              <a:rPr lang="en-US" dirty="0"/>
              <a:t>Diversity focused pilot/seed grant funds - $150K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pPr lvl="3"/>
            <a:r>
              <a:rPr lang="en-US" dirty="0"/>
              <a:t>Inviting faculty to develop innovative programs of scholarly activity that address socio-economic disparities, racial/ethnic disparities, health disparities, etc.</a:t>
            </a:r>
          </a:p>
          <a:p>
            <a:pPr lvl="2"/>
            <a:r>
              <a:rPr lang="en-US" dirty="0"/>
              <a:t>“Transformative” pilot/seed grant funds - $150K </a:t>
            </a:r>
            <a:r>
              <a:rPr lang="en-US" dirty="0">
                <a:solidFill>
                  <a:srgbClr val="FF0000"/>
                </a:solidFill>
              </a:rPr>
              <a:t>(NEW)</a:t>
            </a:r>
          </a:p>
          <a:p>
            <a:r>
              <a:rPr lang="en-US" dirty="0"/>
              <a:t>Software platforms</a:t>
            </a:r>
          </a:p>
          <a:p>
            <a:pPr lvl="1"/>
            <a:r>
              <a:rPr lang="en-US" dirty="0"/>
              <a:t>Endnote – reference manager</a:t>
            </a:r>
          </a:p>
          <a:p>
            <a:r>
              <a:rPr lang="en-US" dirty="0"/>
              <a:t>Faculty Development (planned)</a:t>
            </a:r>
          </a:p>
          <a:p>
            <a:pPr lvl="1"/>
            <a:r>
              <a:rPr lang="en-US" dirty="0"/>
              <a:t>Grant writing assistance</a:t>
            </a:r>
          </a:p>
          <a:p>
            <a:pPr lvl="1"/>
            <a:r>
              <a:rPr lang="en-US" dirty="0"/>
              <a:t>Grant writing workshops</a:t>
            </a:r>
          </a:p>
        </p:txBody>
      </p:sp>
    </p:spTree>
    <p:extLst>
      <p:ext uri="{BB962C8B-B14F-4D97-AF65-F5344CB8AC3E}">
        <p14:creationId xmlns:p14="http://schemas.microsoft.com/office/powerpoint/2010/main" val="3306138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C5228-16E9-494E-98CA-56C951CEAC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600"/>
            <a:ext cx="10515600" cy="1325563"/>
          </a:xfrm>
        </p:spPr>
        <p:txBody>
          <a:bodyPr/>
          <a:lstStyle/>
          <a:p>
            <a:r>
              <a:rPr lang="en-US" b="1" dirty="0"/>
              <a:t>Who can help </a:t>
            </a:r>
            <a:r>
              <a:rPr lang="en-US" b="1" u="sng" dirty="0"/>
              <a:t>submit</a:t>
            </a:r>
            <a:r>
              <a:rPr lang="en-US" b="1" dirty="0"/>
              <a:t> a grant or contract…….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CDB566-486A-A846-A7F0-BD8F7E236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Contact your departmental research administrators (if your department has one)</a:t>
            </a:r>
          </a:p>
          <a:p>
            <a:r>
              <a:rPr lang="en-US" dirty="0"/>
              <a:t>Check out the website: </a:t>
            </a:r>
          </a:p>
          <a:p>
            <a:pPr lvl="1"/>
            <a:r>
              <a:rPr lang="en-US" dirty="0"/>
              <a:t>For Lakeside faculty: </a:t>
            </a:r>
            <a:r>
              <a:rPr lang="en-US" dirty="0">
                <a:hlinkClick r:id="rId2"/>
              </a:rPr>
              <a:t>https://www.luc.edu/ors/aboutus/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For HSC faculty: </a:t>
            </a:r>
            <a:r>
              <a:rPr lang="en-US" dirty="0">
                <a:hlinkClick r:id="rId3"/>
              </a:rPr>
              <a:t>https://hsd.luc.edu/research_services/</a:t>
            </a:r>
            <a:r>
              <a:rPr lang="en-US" dirty="0"/>
              <a:t> </a:t>
            </a:r>
          </a:p>
          <a:p>
            <a:r>
              <a:rPr lang="en-US" dirty="0"/>
              <a:t>Contact the Office of Research Services</a:t>
            </a:r>
          </a:p>
          <a:p>
            <a:pPr lvl="1"/>
            <a:r>
              <a:rPr lang="en-US" dirty="0"/>
              <a:t>If you’re at HSC:</a:t>
            </a:r>
          </a:p>
          <a:p>
            <a:pPr lvl="2"/>
            <a:r>
              <a:rPr lang="en-US" dirty="0"/>
              <a:t>Grants: </a:t>
            </a:r>
            <a:r>
              <a:rPr lang="en-US" dirty="0">
                <a:hlinkClick r:id="rId4"/>
              </a:rPr>
              <a:t>RESEARCHHSD@LUC.EDU</a:t>
            </a:r>
            <a:r>
              <a:rPr lang="en-US" dirty="0"/>
              <a:t> </a:t>
            </a:r>
          </a:p>
          <a:p>
            <a:pPr lvl="2"/>
            <a:r>
              <a:rPr lang="en-US" dirty="0"/>
              <a:t>Contracts: </a:t>
            </a:r>
            <a:r>
              <a:rPr lang="en-US" dirty="0">
                <a:hlinkClick r:id="rId5"/>
              </a:rPr>
              <a:t>CONTRACTSHSD@LUC.EDU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If you’re either Lakeside Campuses:</a:t>
            </a:r>
          </a:p>
          <a:p>
            <a:pPr lvl="2"/>
            <a:r>
              <a:rPr lang="en-US" dirty="0"/>
              <a:t>Grants and Contracts: </a:t>
            </a:r>
            <a:r>
              <a:rPr lang="en-US" dirty="0">
                <a:hlinkClick r:id="rId6"/>
              </a:rPr>
              <a:t>ORS@luc.edu</a:t>
            </a:r>
            <a:endParaRPr lang="en-US" dirty="0"/>
          </a:p>
          <a:p>
            <a:pPr marL="1371600" lvl="3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506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0531" y="0"/>
            <a:ext cx="8444948" cy="1325563"/>
          </a:xfrm>
        </p:spPr>
        <p:txBody>
          <a:bodyPr>
            <a:normAutofit/>
          </a:bodyPr>
          <a:lstStyle/>
          <a:p>
            <a:r>
              <a:rPr lang="en-US" b="1" dirty="0"/>
              <a:t>A note about Contracts……..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Do you need help with:</a:t>
            </a:r>
          </a:p>
          <a:p>
            <a:pPr lvl="1"/>
            <a:r>
              <a:rPr lang="en-US" dirty="0"/>
              <a:t>Reviewing and negotiating research-related contracts?</a:t>
            </a:r>
          </a:p>
          <a:p>
            <a:pPr lvl="1"/>
            <a:r>
              <a:rPr lang="en-US" dirty="0"/>
              <a:t>Obtaining a research-related contract template?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086678" y="1302026"/>
            <a:ext cx="5181600" cy="301307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Examples:</a:t>
            </a:r>
          </a:p>
          <a:p>
            <a:r>
              <a:rPr lang="en-US" sz="2400" dirty="0"/>
              <a:t>Non-disclosure Agreements</a:t>
            </a:r>
          </a:p>
          <a:p>
            <a:r>
              <a:rPr lang="en-US" sz="2400" dirty="0"/>
              <a:t>Data Sharing Agreements</a:t>
            </a:r>
          </a:p>
          <a:p>
            <a:r>
              <a:rPr lang="en-US" sz="2400" dirty="0"/>
              <a:t>Clinical Trial Agreements</a:t>
            </a:r>
          </a:p>
          <a:p>
            <a:r>
              <a:rPr lang="en-US" sz="2400" dirty="0"/>
              <a:t>(Non-clinical) Research Agreements</a:t>
            </a:r>
          </a:p>
          <a:p>
            <a:r>
              <a:rPr lang="en-US" sz="2400" dirty="0"/>
              <a:t>Service Agreements</a:t>
            </a:r>
          </a:p>
          <a:p>
            <a:r>
              <a:rPr lang="en-US" sz="2400" dirty="0"/>
              <a:t>Collaborative Research Agreements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872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6929"/>
            <a:ext cx="10515600" cy="1325563"/>
          </a:xfrm>
        </p:spPr>
        <p:txBody>
          <a:bodyPr/>
          <a:lstStyle/>
          <a:p>
            <a:r>
              <a:rPr lang="en-US" b="1" dirty="0"/>
              <a:t>Some Dos and Don’ts: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41585"/>
            <a:ext cx="10794558" cy="4727572"/>
          </a:xfrm>
        </p:spPr>
        <p:txBody>
          <a:bodyPr>
            <a:normAutofit/>
          </a:bodyPr>
          <a:lstStyle/>
          <a:p>
            <a:r>
              <a:rPr lang="en-US" dirty="0"/>
              <a:t>DO GIVE YOURSELF TIME TO PLAN FOR A SUCCESSFUL GRANT/CONTRACT SUBMISSION</a:t>
            </a:r>
          </a:p>
          <a:p>
            <a:pPr lvl="1"/>
            <a:r>
              <a:rPr lang="en-US" dirty="0"/>
              <a:t>SEEK ASSISTANCE FROM LOCAL AND INSTITUTIONAL RESOURCES</a:t>
            </a:r>
          </a:p>
          <a:p>
            <a:pPr lvl="1"/>
            <a:r>
              <a:rPr lang="en-US" dirty="0"/>
              <a:t>TAKE AN ACTIVE ROLE IN LEARNING ABOUT THE ”RULES”</a:t>
            </a:r>
          </a:p>
          <a:p>
            <a:pPr lvl="2"/>
            <a:r>
              <a:rPr lang="en-US" dirty="0"/>
              <a:t>When in doubt, please reach out</a:t>
            </a:r>
          </a:p>
          <a:p>
            <a:pPr lvl="2"/>
            <a:r>
              <a:rPr lang="en-US" dirty="0"/>
              <a:t>Plan ahead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DO NOT SUBMIT ANY GRANTS INDEPENDENTLY</a:t>
            </a:r>
          </a:p>
          <a:p>
            <a:pPr lvl="1"/>
            <a:r>
              <a:rPr lang="en-US" dirty="0"/>
              <a:t>Always contact ORS for review</a:t>
            </a:r>
          </a:p>
          <a:p>
            <a:pPr lvl="1"/>
            <a:r>
              <a:rPr lang="en-US" dirty="0"/>
              <a:t>Only the designated Institutional Official can sign off on grant/contract related paperwork</a:t>
            </a:r>
          </a:p>
          <a:p>
            <a:pPr lvl="2"/>
            <a:r>
              <a:rPr lang="en-US" dirty="0"/>
              <a:t>LUC’s Institutional Official is: </a:t>
            </a:r>
            <a:r>
              <a:rPr lang="en-US" dirty="0" err="1"/>
              <a:t>Meharvan</a:t>
            </a:r>
            <a:r>
              <a:rPr lang="en-US" dirty="0"/>
              <a:t> Singh, PhD (Vice Provost for Research)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3674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6929"/>
            <a:ext cx="10515600" cy="1325563"/>
          </a:xfrm>
        </p:spPr>
        <p:txBody>
          <a:bodyPr>
            <a:normAutofit/>
          </a:bodyPr>
          <a:lstStyle/>
          <a:p>
            <a:r>
              <a:rPr lang="en-US" sz="4800" b="1" dirty="0"/>
              <a:t>“Technology Transfer”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3279419"/>
            <a:ext cx="5181600" cy="291335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Reviews and negotiates Material Transfer Agreements</a:t>
            </a:r>
          </a:p>
          <a:p>
            <a:r>
              <a:rPr lang="en-US" dirty="0"/>
              <a:t>Assists faculty, students, and residents with disclosing inventions for potential patent protection</a:t>
            </a:r>
          </a:p>
          <a:p>
            <a:r>
              <a:rPr lang="en-US" dirty="0"/>
              <a:t>Negotiates partnering/licensing arrangements with other research institutions and commercial interests.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3279419"/>
            <a:ext cx="5181600" cy="300081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Technology Transfer Committee, composed of faculty members from basic and clinical science with established research portfolios, to review Invention Disclosures and make recommendations about the protection of intellectual property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FC724CA-0C62-074C-9CE3-69E5564FA01D}"/>
              </a:ext>
            </a:extLst>
          </p:cNvPr>
          <p:cNvSpPr txBox="1"/>
          <p:nvPr/>
        </p:nvSpPr>
        <p:spPr>
          <a:xfrm>
            <a:off x="852204" y="2177790"/>
            <a:ext cx="4954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What does this office do?</a:t>
            </a:r>
          </a:p>
        </p:txBody>
      </p:sp>
    </p:spTree>
    <p:extLst>
      <p:ext uri="{BB962C8B-B14F-4D97-AF65-F5344CB8AC3E}">
        <p14:creationId xmlns:p14="http://schemas.microsoft.com/office/powerpoint/2010/main" val="1456024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6929"/>
            <a:ext cx="10515600" cy="1325563"/>
          </a:xfrm>
        </p:spPr>
        <p:txBody>
          <a:bodyPr/>
          <a:lstStyle/>
          <a:p>
            <a:r>
              <a:rPr lang="en-US" b="1" dirty="0"/>
              <a:t>Noteworthy considerations: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35432"/>
            <a:ext cx="10794558" cy="4628654"/>
          </a:xfrm>
        </p:spPr>
        <p:txBody>
          <a:bodyPr>
            <a:normAutofit/>
          </a:bodyPr>
          <a:lstStyle/>
          <a:p>
            <a:r>
              <a:rPr lang="en-US" dirty="0"/>
              <a:t>BEFORE YOU PUBLISH OR PUBLICLY PRESENT, DO YOU HAVE SOMETHING POTENTIALLY NOVEL AND INNOVATIVE?</a:t>
            </a:r>
          </a:p>
          <a:p>
            <a:pPr lvl="1"/>
            <a:r>
              <a:rPr lang="en-US" dirty="0"/>
              <a:t>How do you know?</a:t>
            </a:r>
          </a:p>
          <a:p>
            <a:endParaRPr lang="en-US" dirty="0"/>
          </a:p>
          <a:p>
            <a:r>
              <a:rPr lang="en-US" dirty="0"/>
              <a:t>ARE YOU SHARING OR RECEIVING BIOMEDICAL MATERIALS WITH OTHER RESEARCHERS?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Rachel Drucker, Technology Transfer and Contracts Administrator - </a:t>
            </a:r>
            <a:r>
              <a:rPr lang="en-US" dirty="0">
                <a:hlinkClick r:id="rId2"/>
              </a:rPr>
              <a:t>rbeyler@luc.edu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636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A8ABB9E-1AFD-E242-84C7-32534F5DF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1238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(Financial and Research) Conflict of Interest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61B77DE-CF31-BD4F-9346-5346F2C791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3183"/>
            <a:ext cx="10515600" cy="5744818"/>
          </a:xfrm>
        </p:spPr>
        <p:txBody>
          <a:bodyPr>
            <a:normAutofit fontScale="92500"/>
          </a:bodyPr>
          <a:lstStyle/>
          <a:p>
            <a:r>
              <a:rPr lang="en-US" sz="3200" dirty="0"/>
              <a:t>What is it?</a:t>
            </a:r>
          </a:p>
          <a:p>
            <a:pPr lvl="1"/>
            <a:r>
              <a:rPr lang="en-US" sz="2800" dirty="0"/>
              <a:t>A financial </a:t>
            </a:r>
            <a:r>
              <a:rPr lang="en-US" sz="2800" b="1" dirty="0"/>
              <a:t>conflict of interest</a:t>
            </a:r>
            <a:r>
              <a:rPr lang="en-US" sz="2800" dirty="0"/>
              <a:t> exists when an investigator's significant </a:t>
            </a:r>
            <a:r>
              <a:rPr lang="en-US" sz="2800"/>
              <a:t>financial interest could </a:t>
            </a:r>
            <a:r>
              <a:rPr lang="en-US" sz="2800" dirty="0"/>
              <a:t>directly and significantly affect the design, conduct, or reporting of the funded research/scholarly activity.</a:t>
            </a:r>
          </a:p>
          <a:p>
            <a:pPr lvl="2"/>
            <a:r>
              <a:rPr lang="en-US" sz="2400" dirty="0"/>
              <a:t>Significant financial interest: defined in dollar terms as &gt; $5,000 (in 12 month period, from such </a:t>
            </a:r>
            <a:r>
              <a:rPr lang="en-US" sz="2400" u="sng" dirty="0"/>
              <a:t>external</a:t>
            </a:r>
            <a:r>
              <a:rPr lang="en-US" sz="2400" dirty="0"/>
              <a:t> sources that include but are not limited to: honoraria, gift, consulting fee, royalty, intellectual property right, or paid authorship</a:t>
            </a:r>
          </a:p>
          <a:p>
            <a:r>
              <a:rPr lang="en-US" sz="3200" dirty="0"/>
              <a:t>“</a:t>
            </a:r>
            <a:r>
              <a:rPr lang="en-US" sz="3200" b="1" dirty="0"/>
              <a:t>When in doubt, disclose</a:t>
            </a:r>
            <a:r>
              <a:rPr lang="en-US" sz="3200" dirty="0"/>
              <a:t>”</a:t>
            </a:r>
          </a:p>
          <a:p>
            <a:pPr lvl="1"/>
            <a:r>
              <a:rPr lang="en-US" sz="2800" dirty="0"/>
              <a:t>Disclosure is </a:t>
            </a:r>
            <a:r>
              <a:rPr lang="en-US" sz="2800" b="1" u="sng" dirty="0"/>
              <a:t>NOT</a:t>
            </a:r>
            <a:r>
              <a:rPr lang="en-US" sz="2800" dirty="0"/>
              <a:t> admission of fault. Rather, it is merely an effort to allow an independent committee (e.g., Conflict of Interest in Research Committee – CIRC) to make a determination of whether there is a perceived or real conflict of interest.</a:t>
            </a:r>
          </a:p>
          <a:p>
            <a:pPr lvl="2"/>
            <a:r>
              <a:rPr lang="en-US" sz="2400" dirty="0"/>
              <a:t>Even if such a determination is made, that doesn’t imply wrong-doing. Rather, it allows for the institution to help the investigator manage the conflict of interest.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05555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79B15-F093-7743-AC3E-177A7AADA8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26016"/>
            <a:ext cx="9144000" cy="2387600"/>
          </a:xfrm>
        </p:spPr>
        <p:txBody>
          <a:bodyPr>
            <a:normAutofit/>
          </a:bodyPr>
          <a:lstStyle/>
          <a:p>
            <a:r>
              <a:rPr lang="en-US" sz="7000" b="1" dirty="0"/>
              <a:t>When in doubt…..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2A5E48A-2445-7144-A5DB-38B112E10C9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</a:rPr>
              <a:t>Contact the Office of the Vice Provost for Research</a:t>
            </a:r>
          </a:p>
          <a:p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</a:rPr>
              <a:t>Lakeside Campuses Faculty – Jennifer Rios (</a:t>
            </a:r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  <a:hlinkClick r:id="rId2"/>
              </a:rPr>
              <a:t>jrios1@luc.edu</a:t>
            </a:r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</a:rPr>
              <a:t>) </a:t>
            </a:r>
          </a:p>
          <a:p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</a:rPr>
              <a:t>Health Science Campus Faculty – Samantha Bynum </a:t>
            </a:r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  <a:hlinkClick r:id="rId3"/>
              </a:rPr>
              <a:t>bynum1@luc.edu</a:t>
            </a:r>
            <a:r>
              <a:rPr lang="en-US" sz="4800" b="1" i="1" dirty="0">
                <a:solidFill>
                  <a:srgbClr val="1F4E79"/>
                </a:solidFill>
                <a:latin typeface="Calibri" panose="020F0502020204030204" pitchFamily="34" charset="0"/>
              </a:rPr>
              <a:t> </a:t>
            </a:r>
            <a:endParaRPr lang="pl-PL" sz="4800" b="1" i="1" dirty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01035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55710-C95F-6142-9741-5107BB6DAE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540346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Welcome to </a:t>
            </a:r>
            <a:b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</a:br>
            <a:r>
              <a:rPr lang="en-US" sz="80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Loyola University Chicago!!!</a:t>
            </a:r>
          </a:p>
        </p:txBody>
      </p:sp>
    </p:spTree>
    <p:extLst>
      <p:ext uri="{BB962C8B-B14F-4D97-AF65-F5344CB8AC3E}">
        <p14:creationId xmlns:p14="http://schemas.microsoft.com/office/powerpoint/2010/main" val="3273739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86352A7-C44E-E64F-B2EB-38970B0655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515" y="661921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dirty="0"/>
              <a:t>“Its our privilege, not our prerogative to conduct research”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776ECD32-F036-8049-A198-D870702A47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90901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Corollaries:</a:t>
            </a:r>
          </a:p>
          <a:p>
            <a:pPr marL="457200" indent="-457200" algn="just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The privilege is endowed by the public’s perception of a need to do research in that particular area</a:t>
            </a:r>
          </a:p>
          <a:p>
            <a:pPr marL="457200" indent="-457200" algn="just">
              <a:buAutoNum type="arabicParenR"/>
            </a:pPr>
            <a:r>
              <a:rPr lang="en-US" dirty="0">
                <a:solidFill>
                  <a:srgbClr val="FF0000"/>
                </a:solidFill>
              </a:rPr>
              <a:t>With such privilege comes significant responsibility</a:t>
            </a:r>
          </a:p>
        </p:txBody>
      </p:sp>
    </p:spTree>
    <p:extLst>
      <p:ext uri="{BB962C8B-B14F-4D97-AF65-F5344CB8AC3E}">
        <p14:creationId xmlns:p14="http://schemas.microsoft.com/office/powerpoint/2010/main" val="2221388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E8933-D7B0-3448-8B5E-DC9179933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639" y="0"/>
            <a:ext cx="10515600" cy="1325563"/>
          </a:xfrm>
        </p:spPr>
        <p:txBody>
          <a:bodyPr/>
          <a:lstStyle/>
          <a:p>
            <a:r>
              <a:rPr lang="en-US" b="1" dirty="0"/>
              <a:t>The good news…….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DF990-3F48-FC42-88CC-BC5931688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276" y="1265395"/>
            <a:ext cx="10515600" cy="2276296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There are people and support units in place to help</a:t>
            </a:r>
          </a:p>
          <a:p>
            <a:r>
              <a:rPr lang="en-US" dirty="0">
                <a:solidFill>
                  <a:srgbClr val="0070C0"/>
                </a:solidFill>
              </a:rPr>
              <a:t>My request to you……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Please take the responsibility of reaching out when: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You’re unsure (about policy, practice/procedure, law (as it relates to research), etc.)</a:t>
            </a:r>
          </a:p>
          <a:p>
            <a:pPr lvl="2"/>
            <a:r>
              <a:rPr lang="en-US" dirty="0">
                <a:solidFill>
                  <a:srgbClr val="0070C0"/>
                </a:solidFill>
              </a:rPr>
              <a:t>Need assistance</a:t>
            </a:r>
            <a:endParaRPr lang="en-US" dirty="0"/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9795CC-92E0-5543-92AD-7384E83D0A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4902" y="3835400"/>
            <a:ext cx="3848100" cy="30226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C0DDCF0-3064-C447-ABA2-562A3A60B50E}"/>
              </a:ext>
            </a:extLst>
          </p:cNvPr>
          <p:cNvSpPr txBox="1"/>
          <p:nvPr/>
        </p:nvSpPr>
        <p:spPr>
          <a:xfrm>
            <a:off x="3953814" y="3361385"/>
            <a:ext cx="368011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>
                <a:solidFill>
                  <a:srgbClr val="FF0000"/>
                </a:solidFill>
              </a:rPr>
              <a:t>WE’RE HERE TO HELP!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052917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F167B9-1D0E-8E4E-9A2F-737002CB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4426" y="129208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The three pillars of the office of the VPR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B5C03D-7F85-D140-978B-BF3671A718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8810" y="1418587"/>
            <a:ext cx="10515600" cy="5439413"/>
          </a:xfrm>
        </p:spPr>
        <p:txBody>
          <a:bodyPr>
            <a:normAutofit/>
          </a:bodyPr>
          <a:lstStyle/>
          <a:p>
            <a:r>
              <a:rPr lang="en-US" sz="2400" b="1" dirty="0"/>
              <a:t>Promote Awareness</a:t>
            </a:r>
          </a:p>
          <a:p>
            <a:pPr lvl="1"/>
            <a:r>
              <a:rPr lang="en-US" sz="2000" dirty="0"/>
              <a:t>Examples: </a:t>
            </a:r>
          </a:p>
          <a:p>
            <a:pPr lvl="2"/>
            <a:r>
              <a:rPr lang="en-US" sz="1800" dirty="0"/>
              <a:t>“Press Book”</a:t>
            </a:r>
          </a:p>
          <a:p>
            <a:pPr lvl="2"/>
            <a:r>
              <a:rPr lang="en-US" sz="1800" dirty="0"/>
              <a:t>Funding opportunities</a:t>
            </a:r>
          </a:p>
          <a:p>
            <a:pPr lvl="2"/>
            <a:r>
              <a:rPr lang="en-US" sz="1800" dirty="0"/>
              <a:t>Rules, Regulations &amp; Best Practices in research</a:t>
            </a:r>
          </a:p>
          <a:p>
            <a:r>
              <a:rPr lang="en-US" sz="2400" b="1" dirty="0"/>
              <a:t>(Define areas of) Investment</a:t>
            </a:r>
          </a:p>
          <a:p>
            <a:pPr lvl="1"/>
            <a:r>
              <a:rPr lang="en-US" sz="2000" dirty="0"/>
              <a:t>Support our faculty’s competitiveness</a:t>
            </a:r>
          </a:p>
          <a:p>
            <a:pPr lvl="2"/>
            <a:r>
              <a:rPr lang="en-US" sz="1800" dirty="0"/>
              <a:t>Seed/Pilot grants</a:t>
            </a:r>
          </a:p>
          <a:p>
            <a:pPr lvl="1"/>
            <a:r>
              <a:rPr lang="en-US" sz="2000" dirty="0"/>
              <a:t>The “infrastructure”</a:t>
            </a:r>
          </a:p>
          <a:p>
            <a:r>
              <a:rPr lang="en-US" sz="2400" b="1" dirty="0"/>
              <a:t>Develop/Promote Mentoring Programs</a:t>
            </a:r>
          </a:p>
          <a:p>
            <a:pPr lvl="1"/>
            <a:r>
              <a:rPr lang="en-US" sz="2000" dirty="0"/>
              <a:t>For faculty and campus leaders</a:t>
            </a:r>
          </a:p>
          <a:p>
            <a:pPr lvl="2"/>
            <a:r>
              <a:rPr lang="en-US" sz="1800" dirty="0"/>
              <a:t>“the granting process” </a:t>
            </a:r>
          </a:p>
          <a:p>
            <a:pPr lvl="2"/>
            <a:r>
              <a:rPr lang="en-US" sz="1800" dirty="0"/>
              <a:t>Roles and responsibilities</a:t>
            </a:r>
          </a:p>
          <a:p>
            <a:pPr lvl="3"/>
            <a:r>
              <a:rPr lang="en-US" sz="1600" dirty="0"/>
              <a:t>best practices</a:t>
            </a:r>
          </a:p>
          <a:p>
            <a:pPr lvl="3"/>
            <a:r>
              <a:rPr lang="en-US" sz="1600" dirty="0"/>
              <a:t>compliance</a:t>
            </a:r>
          </a:p>
        </p:txBody>
      </p:sp>
    </p:spTree>
    <p:extLst>
      <p:ext uri="{BB962C8B-B14F-4D97-AF65-F5344CB8AC3E}">
        <p14:creationId xmlns:p14="http://schemas.microsoft.com/office/powerpoint/2010/main" val="290991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AA901-2329-EE4F-8692-9173B90C8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284" y="-195943"/>
            <a:ext cx="10515600" cy="1325563"/>
          </a:xfrm>
        </p:spPr>
        <p:txBody>
          <a:bodyPr/>
          <a:lstStyle/>
          <a:p>
            <a:r>
              <a:rPr lang="en-US" dirty="0"/>
              <a:t>Example of an entry in the Press Book: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EE936E2-731D-0542-AF49-5402ABBD5CCF}"/>
              </a:ext>
            </a:extLst>
          </p:cNvPr>
          <p:cNvGrpSpPr/>
          <p:nvPr/>
        </p:nvGrpSpPr>
        <p:grpSpPr>
          <a:xfrm>
            <a:off x="6417366" y="2594113"/>
            <a:ext cx="5774634" cy="3534777"/>
            <a:chOff x="6417366" y="2594113"/>
            <a:chExt cx="5774634" cy="3534777"/>
          </a:xfrm>
        </p:grpSpPr>
        <p:sp>
          <p:nvSpPr>
            <p:cNvPr id="3" name="Up Arrow 2">
              <a:extLst>
                <a:ext uri="{FF2B5EF4-FFF2-40B4-BE49-F238E27FC236}">
                  <a16:creationId xmlns:a16="http://schemas.microsoft.com/office/drawing/2014/main" id="{E88BE308-8045-9F41-943B-5A87A969DEA5}"/>
                </a:ext>
              </a:extLst>
            </p:cNvPr>
            <p:cNvSpPr/>
            <p:nvPr/>
          </p:nvSpPr>
          <p:spPr>
            <a:xfrm rot="3423513">
              <a:off x="6997148" y="2872409"/>
              <a:ext cx="228600" cy="12622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5" name="Up Arrow 4">
              <a:extLst>
                <a:ext uri="{FF2B5EF4-FFF2-40B4-BE49-F238E27FC236}">
                  <a16:creationId xmlns:a16="http://schemas.microsoft.com/office/drawing/2014/main" id="{876B9583-1ED8-344C-A8D1-3C8EF16995DA}"/>
                </a:ext>
              </a:extLst>
            </p:cNvPr>
            <p:cNvSpPr/>
            <p:nvPr/>
          </p:nvSpPr>
          <p:spPr>
            <a:xfrm rot="5400000">
              <a:off x="7070035" y="3472070"/>
              <a:ext cx="228600" cy="12622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6" name="Up Arrow 5">
              <a:extLst>
                <a:ext uri="{FF2B5EF4-FFF2-40B4-BE49-F238E27FC236}">
                  <a16:creationId xmlns:a16="http://schemas.microsoft.com/office/drawing/2014/main" id="{CEE74CF1-B370-9347-A9A3-C396F9D01BF5}"/>
                </a:ext>
              </a:extLst>
            </p:cNvPr>
            <p:cNvSpPr/>
            <p:nvPr/>
          </p:nvSpPr>
          <p:spPr>
            <a:xfrm rot="6973821">
              <a:off x="7030278" y="4028661"/>
              <a:ext cx="228600" cy="12622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B1098509-FF48-604F-8CD2-175866A5F53B}"/>
                </a:ext>
              </a:extLst>
            </p:cNvPr>
            <p:cNvSpPr txBox="1"/>
            <p:nvPr/>
          </p:nvSpPr>
          <p:spPr>
            <a:xfrm>
              <a:off x="7702826" y="2594113"/>
              <a:ext cx="4124462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Leadership</a:t>
              </a:r>
            </a:p>
            <a:p>
              <a:r>
                <a:rPr lang="en-US" sz="2800" dirty="0"/>
                <a:t>(President, Provost, Deans)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443EB4DE-9154-B74F-8C95-901E02DCDD23}"/>
                </a:ext>
              </a:extLst>
            </p:cNvPr>
            <p:cNvSpPr txBox="1"/>
            <p:nvPr/>
          </p:nvSpPr>
          <p:spPr>
            <a:xfrm>
              <a:off x="7910572" y="3836504"/>
              <a:ext cx="428142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Marketing/Communications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1B60BA0-1FAE-2E46-A827-4C413F27F9A9}"/>
                </a:ext>
              </a:extLst>
            </p:cNvPr>
            <p:cNvSpPr txBox="1"/>
            <p:nvPr/>
          </p:nvSpPr>
          <p:spPr>
            <a:xfrm>
              <a:off x="7861853" y="4820478"/>
              <a:ext cx="429239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Development/Advancement</a:t>
              </a:r>
            </a:p>
          </p:txBody>
        </p:sp>
        <p:sp>
          <p:nvSpPr>
            <p:cNvPr id="10" name="Up Arrow 9">
              <a:extLst>
                <a:ext uri="{FF2B5EF4-FFF2-40B4-BE49-F238E27FC236}">
                  <a16:creationId xmlns:a16="http://schemas.microsoft.com/office/drawing/2014/main" id="{EBBCF890-00DF-7640-8D83-504475B3EF1A}"/>
                </a:ext>
              </a:extLst>
            </p:cNvPr>
            <p:cNvSpPr/>
            <p:nvPr/>
          </p:nvSpPr>
          <p:spPr>
            <a:xfrm rot="8075108">
              <a:off x="6934201" y="4558746"/>
              <a:ext cx="228600" cy="1262269"/>
            </a:xfrm>
            <a:prstGeom prst="up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86CCD63A-AA36-5F43-BD71-6AD74BD4F2FB}"/>
                </a:ext>
              </a:extLst>
            </p:cNvPr>
            <p:cNvSpPr txBox="1"/>
            <p:nvPr/>
          </p:nvSpPr>
          <p:spPr>
            <a:xfrm>
              <a:off x="7533861" y="5605670"/>
              <a:ext cx="121700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Faculty</a:t>
              </a:r>
            </a:p>
          </p:txBody>
        </p:sp>
      </p:grpSp>
      <p:pic>
        <p:nvPicPr>
          <p:cNvPr id="14" name="Picture 13">
            <a:extLst>
              <a:ext uri="{FF2B5EF4-FFF2-40B4-BE49-F238E27FC236}">
                <a16:creationId xmlns:a16="http://schemas.microsoft.com/office/drawing/2014/main" id="{2F0F1492-29DF-5B40-9CAD-DEC2795DAB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146" y="562216"/>
            <a:ext cx="5512625" cy="713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7757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E9F6E-3ACC-AB48-8544-C575DA820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9488"/>
            <a:ext cx="10515600" cy="1325563"/>
          </a:xfrm>
        </p:spPr>
        <p:txBody>
          <a:bodyPr>
            <a:normAutofit/>
          </a:bodyPr>
          <a:lstStyle/>
          <a:p>
            <a:r>
              <a:rPr lang="en-US" sz="5000" b="1" dirty="0"/>
              <a:t>Framing today’s conversation……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E6894-C54B-8F47-B955-153041D088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5051"/>
            <a:ext cx="10515600" cy="4351338"/>
          </a:xfrm>
        </p:spPr>
        <p:txBody>
          <a:bodyPr>
            <a:noAutofit/>
          </a:bodyPr>
          <a:lstStyle/>
          <a:p>
            <a:pPr marL="0" lvl="0" indent="0" algn="ctr" defTabSz="457200">
              <a:lnSpc>
                <a:spcPct val="100000"/>
              </a:lnSpc>
              <a:spcBef>
                <a:spcPct val="0"/>
              </a:spcBef>
              <a:buNone/>
              <a:defRPr/>
            </a:pPr>
            <a:r>
              <a:rPr lang="en-US" sz="3600" b="1" dirty="0">
                <a:solidFill>
                  <a:srgbClr val="1F4E79"/>
                </a:solidFill>
                <a:latin typeface="Calibri" panose="020F0502020204030204" pitchFamily="34" charset="0"/>
              </a:rPr>
              <a:t>Who should I contact i</a:t>
            </a:r>
            <a:r>
              <a:rPr lang="en-US" sz="3600" dirty="0">
                <a:solidFill>
                  <a:srgbClr val="1F4E79"/>
                </a:solidFill>
                <a:latin typeface="Calibri" panose="020F0502020204030204" pitchFamily="34" charset="0"/>
              </a:rPr>
              <a:t>f I have a research-related question?</a:t>
            </a:r>
          </a:p>
          <a:p>
            <a:pPr marL="0" lvl="0" indent="0" algn="ctr" defTabSz="457200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sz="3600" dirty="0">
              <a:solidFill>
                <a:srgbClr val="1F4E79"/>
              </a:solidFill>
              <a:latin typeface="Calibri" panose="020F0502020204030204" pitchFamily="34" charset="0"/>
            </a:endParaRPr>
          </a:p>
          <a:p>
            <a:pPr defTabSz="45720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600" i="1" dirty="0">
                <a:solidFill>
                  <a:srgbClr val="1F4E79"/>
                </a:solidFill>
                <a:latin typeface="Calibri" panose="020F0502020204030204" pitchFamily="34" charset="0"/>
              </a:rPr>
              <a:t>For Grants</a:t>
            </a:r>
          </a:p>
          <a:p>
            <a:pPr defTabSz="45720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600" i="1" dirty="0">
                <a:solidFill>
                  <a:srgbClr val="1F4E79"/>
                </a:solidFill>
                <a:latin typeface="Calibri" panose="020F0502020204030204" pitchFamily="34" charset="0"/>
              </a:rPr>
              <a:t>For Contracts</a:t>
            </a:r>
          </a:p>
          <a:p>
            <a:pPr defTabSz="45720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600" i="1" dirty="0">
                <a:solidFill>
                  <a:srgbClr val="1F4E79"/>
                </a:solidFill>
                <a:latin typeface="Calibri" panose="020F0502020204030204" pitchFamily="34" charset="0"/>
              </a:rPr>
              <a:t>For disclosure of Intellectual Property</a:t>
            </a:r>
          </a:p>
          <a:p>
            <a:pPr defTabSz="457200">
              <a:lnSpc>
                <a:spcPct val="100000"/>
              </a:lnSpc>
              <a:spcBef>
                <a:spcPct val="0"/>
              </a:spcBef>
              <a:defRPr/>
            </a:pPr>
            <a:r>
              <a:rPr lang="en-US" sz="3600" i="1" dirty="0">
                <a:solidFill>
                  <a:srgbClr val="1F4E79"/>
                </a:solidFill>
                <a:latin typeface="Calibri" panose="020F0502020204030204" pitchFamily="34" charset="0"/>
              </a:rPr>
              <a:t>For disclosure of Conflicts of Interest</a:t>
            </a:r>
          </a:p>
          <a:p>
            <a:pPr marL="0" indent="0" defTabSz="457200">
              <a:lnSpc>
                <a:spcPct val="100000"/>
              </a:lnSpc>
              <a:spcBef>
                <a:spcPct val="0"/>
              </a:spcBef>
              <a:buNone/>
              <a:defRPr/>
            </a:pPr>
            <a:endParaRPr lang="en-US" sz="3600" i="1" dirty="0">
              <a:solidFill>
                <a:srgbClr val="1F4E7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703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B9314-8FE2-E64A-BBE2-680AAA080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93" y="38132"/>
            <a:ext cx="581187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The life cycle of a grant</a:t>
            </a:r>
            <a:br>
              <a:rPr lang="en-US" dirty="0"/>
            </a:br>
            <a:r>
              <a:rPr lang="en-US" dirty="0"/>
              <a:t>(and supporting elements):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C09415A-B77B-BA4C-B3D6-3896B8729CE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43731848"/>
              </p:ext>
            </p:extLst>
          </p:nvPr>
        </p:nvGraphicFramePr>
        <p:xfrm>
          <a:off x="4415971" y="344714"/>
          <a:ext cx="7776029" cy="48647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15CBBF2F-B703-294D-A3E5-748B5B0AB3F8}"/>
              </a:ext>
            </a:extLst>
          </p:cNvPr>
          <p:cNvSpPr/>
          <p:nvPr/>
        </p:nvSpPr>
        <p:spPr>
          <a:xfrm>
            <a:off x="4353537" y="3140927"/>
            <a:ext cx="1415143" cy="96882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Reporting to funding agency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780E820-E9B3-7243-9601-F890F0E9FCAA}"/>
              </a:ext>
            </a:extLst>
          </p:cNvPr>
          <p:cNvSpPr/>
          <p:nvPr/>
        </p:nvSpPr>
        <p:spPr>
          <a:xfrm>
            <a:off x="2378361" y="1889424"/>
            <a:ext cx="1415143" cy="887639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Grant Close-Out</a:t>
            </a:r>
          </a:p>
        </p:txBody>
      </p:sp>
      <p:sp>
        <p:nvSpPr>
          <p:cNvPr id="7" name="Left Arrow 6">
            <a:extLst>
              <a:ext uri="{FF2B5EF4-FFF2-40B4-BE49-F238E27FC236}">
                <a16:creationId xmlns:a16="http://schemas.microsoft.com/office/drawing/2014/main" id="{D082EBE0-64E6-7341-9B3E-08DA3160F110}"/>
              </a:ext>
            </a:extLst>
          </p:cNvPr>
          <p:cNvSpPr/>
          <p:nvPr/>
        </p:nvSpPr>
        <p:spPr>
          <a:xfrm rot="1178975">
            <a:off x="5893822" y="3938881"/>
            <a:ext cx="478971" cy="37884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Left Arrow 7">
            <a:extLst>
              <a:ext uri="{FF2B5EF4-FFF2-40B4-BE49-F238E27FC236}">
                <a16:creationId xmlns:a16="http://schemas.microsoft.com/office/drawing/2014/main" id="{A46B18CF-4140-B341-B078-813B930CE0FF}"/>
              </a:ext>
            </a:extLst>
          </p:cNvPr>
          <p:cNvSpPr/>
          <p:nvPr/>
        </p:nvSpPr>
        <p:spPr>
          <a:xfrm rot="2248591">
            <a:off x="3834035" y="2773342"/>
            <a:ext cx="478971" cy="378845"/>
          </a:xfrm>
          <a:prstGeom prst="leftArrow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xagon 9">
            <a:extLst>
              <a:ext uri="{FF2B5EF4-FFF2-40B4-BE49-F238E27FC236}">
                <a16:creationId xmlns:a16="http://schemas.microsoft.com/office/drawing/2014/main" id="{C920407D-F976-0343-B2C9-98B927B3DDE1}"/>
              </a:ext>
            </a:extLst>
          </p:cNvPr>
          <p:cNvSpPr/>
          <p:nvPr/>
        </p:nvSpPr>
        <p:spPr>
          <a:xfrm>
            <a:off x="2558144" y="4724647"/>
            <a:ext cx="1960248" cy="1077773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Fiscal management and compliance</a:t>
            </a:r>
          </a:p>
        </p:txBody>
      </p:sp>
      <p:sp>
        <p:nvSpPr>
          <p:cNvPr id="12" name="Hexagon 11">
            <a:extLst>
              <a:ext uri="{FF2B5EF4-FFF2-40B4-BE49-F238E27FC236}">
                <a16:creationId xmlns:a16="http://schemas.microsoft.com/office/drawing/2014/main" id="{00D4698B-1EC9-D941-B37B-FD7F0E449D88}"/>
              </a:ext>
            </a:extLst>
          </p:cNvPr>
          <p:cNvSpPr/>
          <p:nvPr/>
        </p:nvSpPr>
        <p:spPr>
          <a:xfrm>
            <a:off x="6595650" y="5796624"/>
            <a:ext cx="1289650" cy="1077773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Staffing</a:t>
            </a:r>
          </a:p>
        </p:txBody>
      </p:sp>
      <p:sp>
        <p:nvSpPr>
          <p:cNvPr id="13" name="Left Arrow 12">
            <a:extLst>
              <a:ext uri="{FF2B5EF4-FFF2-40B4-BE49-F238E27FC236}">
                <a16:creationId xmlns:a16="http://schemas.microsoft.com/office/drawing/2014/main" id="{447B68CB-FD67-1B40-94C2-CA910EB98EFC}"/>
              </a:ext>
            </a:extLst>
          </p:cNvPr>
          <p:cNvSpPr/>
          <p:nvPr/>
        </p:nvSpPr>
        <p:spPr>
          <a:xfrm rot="20804011">
            <a:off x="4596071" y="4695160"/>
            <a:ext cx="1842115" cy="386128"/>
          </a:xfrm>
          <a:prstGeom prst="leftArrow">
            <a:avLst>
              <a:gd name="adj1" fmla="val 50000"/>
              <a:gd name="adj2" fmla="val 96271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Left Arrow 13">
            <a:extLst>
              <a:ext uri="{FF2B5EF4-FFF2-40B4-BE49-F238E27FC236}">
                <a16:creationId xmlns:a16="http://schemas.microsoft.com/office/drawing/2014/main" id="{A46EC182-246D-2941-BF0E-727A0BC6A069}"/>
              </a:ext>
            </a:extLst>
          </p:cNvPr>
          <p:cNvSpPr/>
          <p:nvPr/>
        </p:nvSpPr>
        <p:spPr>
          <a:xfrm rot="16200000">
            <a:off x="7000990" y="5313599"/>
            <a:ext cx="478971" cy="378845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Hexagon 14">
            <a:extLst>
              <a:ext uri="{FF2B5EF4-FFF2-40B4-BE49-F238E27FC236}">
                <a16:creationId xmlns:a16="http://schemas.microsoft.com/office/drawing/2014/main" id="{9AB8B1AA-2333-3B41-9572-8625BE414F8F}"/>
              </a:ext>
            </a:extLst>
          </p:cNvPr>
          <p:cNvSpPr/>
          <p:nvPr/>
        </p:nvSpPr>
        <p:spPr>
          <a:xfrm>
            <a:off x="4577968" y="5612092"/>
            <a:ext cx="1752187" cy="1077773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Regulatory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Compliance</a:t>
            </a:r>
          </a:p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IRB, IACUC, etc.</a:t>
            </a:r>
          </a:p>
        </p:txBody>
      </p:sp>
      <p:sp>
        <p:nvSpPr>
          <p:cNvPr id="16" name="Left Arrow 15">
            <a:extLst>
              <a:ext uri="{FF2B5EF4-FFF2-40B4-BE49-F238E27FC236}">
                <a16:creationId xmlns:a16="http://schemas.microsoft.com/office/drawing/2014/main" id="{679D066F-4DB3-C54B-A76F-F7774AC4F3EA}"/>
              </a:ext>
            </a:extLst>
          </p:cNvPr>
          <p:cNvSpPr/>
          <p:nvPr/>
        </p:nvSpPr>
        <p:spPr>
          <a:xfrm rot="18586004">
            <a:off x="6079741" y="5127999"/>
            <a:ext cx="683959" cy="419944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4BD3BD6-F0C3-2847-9ECA-4828AA7DC243}"/>
              </a:ext>
            </a:extLst>
          </p:cNvPr>
          <p:cNvSpPr txBox="1"/>
          <p:nvPr/>
        </p:nvSpPr>
        <p:spPr>
          <a:xfrm>
            <a:off x="200025" y="3757613"/>
            <a:ext cx="27656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0000"/>
                </a:solidFill>
              </a:rPr>
              <a:t>KEY POINT TO REMEMBER:</a:t>
            </a:r>
          </a:p>
          <a:p>
            <a:r>
              <a:rPr lang="en-US" dirty="0">
                <a:solidFill>
                  <a:srgbClr val="FF0000"/>
                </a:solidFill>
              </a:rPr>
              <a:t>PI has a critical role to play</a:t>
            </a:r>
          </a:p>
          <a:p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u="sng" dirty="0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rgbClr val="FF0000"/>
                </a:solidFill>
              </a:rPr>
              <a:t> of these elements</a:t>
            </a:r>
          </a:p>
        </p:txBody>
      </p:sp>
      <p:sp>
        <p:nvSpPr>
          <p:cNvPr id="17" name="Hexagon 16">
            <a:extLst>
              <a:ext uri="{FF2B5EF4-FFF2-40B4-BE49-F238E27FC236}">
                <a16:creationId xmlns:a16="http://schemas.microsoft.com/office/drawing/2014/main" id="{F12ED9D2-772E-564C-BE3F-BAE635B66300}"/>
              </a:ext>
            </a:extLst>
          </p:cNvPr>
          <p:cNvSpPr/>
          <p:nvPr/>
        </p:nvSpPr>
        <p:spPr>
          <a:xfrm>
            <a:off x="8001211" y="5403608"/>
            <a:ext cx="1697960" cy="1077773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ysClr val="windowText" lastClr="000000"/>
                </a:solidFill>
              </a:rPr>
              <a:t>Purchasing</a:t>
            </a:r>
          </a:p>
        </p:txBody>
      </p:sp>
      <p:sp>
        <p:nvSpPr>
          <p:cNvPr id="19" name="Left Arrow 18">
            <a:extLst>
              <a:ext uri="{FF2B5EF4-FFF2-40B4-BE49-F238E27FC236}">
                <a16:creationId xmlns:a16="http://schemas.microsoft.com/office/drawing/2014/main" id="{1A3F6C92-B70E-8A46-BF72-831DC4BE6A1C}"/>
              </a:ext>
            </a:extLst>
          </p:cNvPr>
          <p:cNvSpPr/>
          <p:nvPr/>
        </p:nvSpPr>
        <p:spPr>
          <a:xfrm rot="13480039">
            <a:off x="7726037" y="5074112"/>
            <a:ext cx="478971" cy="378845"/>
          </a:xfrm>
          <a:prstGeom prst="lef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1F790-366B-AB44-8C88-55480D9CC7B2}"/>
              </a:ext>
            </a:extLst>
          </p:cNvPr>
          <p:cNvSpPr txBox="1"/>
          <p:nvPr/>
        </p:nvSpPr>
        <p:spPr>
          <a:xfrm>
            <a:off x="8067303" y="3704124"/>
            <a:ext cx="5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8CE7D5D-928D-BF49-8AB2-59E84E6042CF}"/>
              </a:ext>
            </a:extLst>
          </p:cNvPr>
          <p:cNvSpPr txBox="1"/>
          <p:nvPr/>
        </p:nvSpPr>
        <p:spPr>
          <a:xfrm>
            <a:off x="5105400" y="4430486"/>
            <a:ext cx="525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SPA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DD23A67-5C08-6847-ABDA-D8FF6F2329E9}"/>
              </a:ext>
            </a:extLst>
          </p:cNvPr>
          <p:cNvSpPr txBox="1"/>
          <p:nvPr/>
        </p:nvSpPr>
        <p:spPr>
          <a:xfrm>
            <a:off x="5638799" y="5127171"/>
            <a:ext cx="5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FB2FF68-FEFA-414C-AF40-E1E19BDA6FB1}"/>
              </a:ext>
            </a:extLst>
          </p:cNvPr>
          <p:cNvSpPr txBox="1"/>
          <p:nvPr/>
        </p:nvSpPr>
        <p:spPr>
          <a:xfrm>
            <a:off x="10003972" y="3548743"/>
            <a:ext cx="5647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ORS</a:t>
            </a:r>
          </a:p>
        </p:txBody>
      </p:sp>
    </p:spTree>
    <p:extLst>
      <p:ext uri="{BB962C8B-B14F-4D97-AF65-F5344CB8AC3E}">
        <p14:creationId xmlns:p14="http://schemas.microsoft.com/office/powerpoint/2010/main" val="20948024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00B98-7140-0741-955D-C60B60FB5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 want to get feedback on a “mature” draft of my grant. Who can I go to?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032E44-921B-F946-B6AE-72063D827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9539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dirty="0"/>
              <a:t>Local resources:</a:t>
            </a:r>
          </a:p>
          <a:p>
            <a:pPr lvl="1"/>
            <a:r>
              <a:rPr lang="en-US" dirty="0"/>
              <a:t>Colleagues</a:t>
            </a:r>
          </a:p>
          <a:p>
            <a:pPr lvl="1"/>
            <a:r>
              <a:rPr lang="en-US" dirty="0"/>
              <a:t>Dean-designated “leads” for grants/research support (e.g., Associate Dean of Grants in CAS, Dr. Dan </a:t>
            </a:r>
            <a:r>
              <a:rPr lang="en-US" dirty="0" err="1"/>
              <a:t>Killelea</a:t>
            </a:r>
            <a:r>
              <a:rPr lang="en-US" dirty="0"/>
              <a:t>, Associate Dean of Research in MNSON, Dr. Karen </a:t>
            </a:r>
            <a:r>
              <a:rPr lang="en-US" dirty="0" err="1"/>
              <a:t>Saban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Departmental resources: Grants Administrators</a:t>
            </a:r>
          </a:p>
          <a:p>
            <a:r>
              <a:rPr lang="en-US" dirty="0"/>
              <a:t>Office of the Vice Provost for Research</a:t>
            </a:r>
          </a:p>
          <a:p>
            <a:pPr lvl="1"/>
            <a:r>
              <a:rPr lang="en-US" dirty="0"/>
              <a:t>Send request to Ms. Samantha Bynum (</a:t>
            </a:r>
            <a:r>
              <a:rPr lang="en-US" dirty="0">
                <a:hlinkClick r:id="rId2"/>
              </a:rPr>
              <a:t>sbynum1@luc.edu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Internal Grant Review Program – get your grant to us 30 days in advance of its due date and we will solicit independent, formal feedback from </a:t>
            </a:r>
            <a:r>
              <a:rPr lang="en-US" u="sng" dirty="0"/>
              <a:t>experienced</a:t>
            </a:r>
            <a:r>
              <a:rPr lang="en-US" dirty="0"/>
              <a:t>* researchers</a:t>
            </a:r>
          </a:p>
          <a:p>
            <a:pPr marL="457200" lvl="1" indent="0">
              <a:buNone/>
            </a:pPr>
            <a:r>
              <a:rPr lang="en-US" dirty="0"/>
              <a:t>*</a:t>
            </a:r>
            <a:r>
              <a:rPr lang="en-US" i="1" dirty="0"/>
              <a:t>Experienced: those who have served on regional or national grant review panels</a:t>
            </a:r>
          </a:p>
        </p:txBody>
      </p:sp>
    </p:spTree>
    <p:extLst>
      <p:ext uri="{BB962C8B-B14F-4D97-AF65-F5344CB8AC3E}">
        <p14:creationId xmlns:p14="http://schemas.microsoft.com/office/powerpoint/2010/main" val="2803174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79E97-25AB-5247-9F57-D357987FB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If I have a grant idea but don’t know where to “shop” my grant?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E287E2-4B59-B64C-93F7-1B10B520D6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dirty="0"/>
              <a:t>Local resources:</a:t>
            </a:r>
          </a:p>
          <a:p>
            <a:pPr lvl="1"/>
            <a:r>
              <a:rPr lang="en-US" dirty="0"/>
              <a:t>Colleagues</a:t>
            </a:r>
          </a:p>
          <a:p>
            <a:pPr lvl="1"/>
            <a:r>
              <a:rPr lang="en-US" dirty="0"/>
              <a:t>Dean-designated “leads” for grants/research support (e.g., Associate Dean of Grants in CAS, Dr. Dan </a:t>
            </a:r>
            <a:r>
              <a:rPr lang="en-US" dirty="0" err="1"/>
              <a:t>Killelea</a:t>
            </a:r>
            <a:r>
              <a:rPr lang="en-US" dirty="0"/>
              <a:t>, Associate Dean of Research in MNSON, Dr. Karen </a:t>
            </a:r>
            <a:r>
              <a:rPr lang="en-US" dirty="0" err="1"/>
              <a:t>Saban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Departmental resources: Grants Administrators</a:t>
            </a:r>
          </a:p>
          <a:p>
            <a:r>
              <a:rPr lang="en-US" dirty="0"/>
              <a:t>Pivot website: </a:t>
            </a:r>
            <a:r>
              <a:rPr lang="en-US" dirty="0">
                <a:hlinkClick r:id="rId2"/>
              </a:rPr>
              <a:t>https://pivot.proquest.com/dashboard</a:t>
            </a:r>
            <a:r>
              <a:rPr lang="en-US" dirty="0"/>
              <a:t> </a:t>
            </a:r>
          </a:p>
          <a:p>
            <a:r>
              <a:rPr lang="en-US" dirty="0"/>
              <a:t>School and Institutional Resources</a:t>
            </a:r>
          </a:p>
          <a:p>
            <a:pPr lvl="1"/>
            <a:r>
              <a:rPr lang="en-US" dirty="0"/>
              <a:t>Lakeside campuses (Lakeshore and Water Tower) </a:t>
            </a:r>
          </a:p>
          <a:p>
            <a:pPr lvl="2"/>
            <a:r>
              <a:rPr lang="en-US" dirty="0"/>
              <a:t>Jennifer Rios (</a:t>
            </a:r>
            <a:r>
              <a:rPr lang="en-US" dirty="0">
                <a:hlinkClick r:id="rId3"/>
              </a:rPr>
              <a:t>jrios1@luc.edu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Health Sciences Campus</a:t>
            </a:r>
          </a:p>
          <a:p>
            <a:pPr lvl="2"/>
            <a:r>
              <a:rPr lang="en-US" dirty="0"/>
              <a:t>Samantha Bynum – </a:t>
            </a:r>
            <a:r>
              <a:rPr lang="en-US" dirty="0">
                <a:hlinkClick r:id="rId4"/>
              </a:rPr>
              <a:t>sbynum1@luc.edu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8824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1972</TotalTime>
  <Words>1320</Words>
  <Application>Microsoft Macintosh PowerPoint</Application>
  <PresentationFormat>Widescreen</PresentationFormat>
  <Paragraphs>177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Supporting Faculty Research  An overview</vt:lpstr>
      <vt:lpstr>“Its our privilege, not our prerogative to conduct research”</vt:lpstr>
      <vt:lpstr>The good news…….</vt:lpstr>
      <vt:lpstr>The three pillars of the office of the VPR</vt:lpstr>
      <vt:lpstr>Example of an entry in the Press Book:</vt:lpstr>
      <vt:lpstr>Framing today’s conversation……</vt:lpstr>
      <vt:lpstr>The life cycle of a grant (and supporting elements):</vt:lpstr>
      <vt:lpstr>I want to get feedback on a “mature” draft of my grant. Who can I go to?</vt:lpstr>
      <vt:lpstr>If I have a grant idea but don’t know where to “shop” my grant?</vt:lpstr>
      <vt:lpstr>Capitalize on BOTH internal and external sources of funding</vt:lpstr>
      <vt:lpstr>Examples of investments planned</vt:lpstr>
      <vt:lpstr>Who can help submit a grant or contract…….</vt:lpstr>
      <vt:lpstr>A note about Contracts……..</vt:lpstr>
      <vt:lpstr>Some Dos and Don’ts:</vt:lpstr>
      <vt:lpstr>“Technology Transfer”</vt:lpstr>
      <vt:lpstr>Noteworthy considerations:</vt:lpstr>
      <vt:lpstr>(Financial and Research) Conflict of Interest</vt:lpstr>
      <vt:lpstr>When in doubt…..</vt:lpstr>
      <vt:lpstr>Welcome to  Loyola University Chicago!!!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Grants, Contracts and Technology Transfer</dc:title>
  <dc:creator>Singh, Meharvan</dc:creator>
  <cp:lastModifiedBy>Singh, Meharvan</cp:lastModifiedBy>
  <cp:revision>33</cp:revision>
  <dcterms:created xsi:type="dcterms:W3CDTF">2020-08-03T13:29:26Z</dcterms:created>
  <dcterms:modified xsi:type="dcterms:W3CDTF">2021-08-09T23:07:35Z</dcterms:modified>
</cp:coreProperties>
</file>